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14"/>
  </p:notesMasterIdLst>
  <p:handoutMasterIdLst>
    <p:handoutMasterId r:id="rId15"/>
  </p:handoutMasterIdLst>
  <p:sldIdLst>
    <p:sldId id="256" r:id="rId2"/>
    <p:sldId id="257" r:id="rId3"/>
    <p:sldId id="259" r:id="rId4"/>
    <p:sldId id="262" r:id="rId5"/>
    <p:sldId id="260" r:id="rId6"/>
    <p:sldId id="261" r:id="rId7"/>
    <p:sldId id="258" r:id="rId8"/>
    <p:sldId id="263" r:id="rId9"/>
    <p:sldId id="264" r:id="rId10"/>
    <p:sldId id="265" r:id="rId11"/>
    <p:sldId id="266" r:id="rId12"/>
    <p:sldId id="267"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9" d="100"/>
          <a:sy n="69" d="100"/>
        </p:scale>
        <p:origin x="81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a:defRPr sz="1200"/>
            </a:lvl1pPr>
          </a:lstStyle>
          <a:p>
            <a:fld id="{B6C34625-BB53-4236-B29F-F9830C57A8E5}" type="datetimeFigureOut">
              <a:rPr lang="en-US" smtClean="0"/>
              <a:pPr/>
              <a:t>7/21/2023</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6F635E60-E389-4011-B526-F03C2A9D668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5F88ED78-2F9E-487B-9F63-302B2C7E24A8}" type="datetimeFigureOut">
              <a:rPr lang="en-US" smtClean="0"/>
              <a:pPr/>
              <a:t>7/21/2023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E724DDFE-EBD9-4523-93CF-A47CBCE318A4}" type="slidenum">
              <a:rPr lang="en-US" smtClean="0"/>
              <a:pPr/>
              <a:t>‹#›</a:t>
            </a:fld>
            <a:endParaRPr lang="en-US"/>
          </a:p>
        </p:txBody>
      </p:sp>
    </p:spTree>
    <p:extLst>
      <p:ext uri="{BB962C8B-B14F-4D97-AF65-F5344CB8AC3E}">
        <p14:creationId xmlns:p14="http://schemas.microsoft.com/office/powerpoint/2010/main" val="411687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4DDFE-EBD9-4523-93CF-A47CBCE318A4}" type="slidenum">
              <a:rPr lang="en-US" smtClean="0"/>
              <a:pPr/>
              <a:t>2</a:t>
            </a:fld>
            <a:endParaRPr lang="en-US"/>
          </a:p>
        </p:txBody>
      </p:sp>
    </p:spTree>
    <p:extLst>
      <p:ext uri="{BB962C8B-B14F-4D97-AF65-F5344CB8AC3E}">
        <p14:creationId xmlns:p14="http://schemas.microsoft.com/office/powerpoint/2010/main" val="691719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46BBEF-65C1-447D-98DE-EFF5DDC952D0}"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28874453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6BBEF-65C1-447D-98DE-EFF5DDC952D0}"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31399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6BBEF-65C1-447D-98DE-EFF5DDC952D0}"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243341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6BBEF-65C1-447D-98DE-EFF5DDC952D0}"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B3CD4-EA3F-4F9B-AC41-7BCBDC367DBF}"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259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6BBEF-65C1-447D-98DE-EFF5DDC952D0}"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703268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F46BBEF-65C1-447D-98DE-EFF5DDC952D0}" type="datetimeFigureOut">
              <a:rPr lang="en-US" smtClean="0"/>
              <a:pPr/>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3239475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F46BBEF-65C1-447D-98DE-EFF5DDC952D0}" type="datetimeFigureOut">
              <a:rPr lang="en-US" smtClean="0"/>
              <a:pPr/>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1364347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6BBEF-65C1-447D-98DE-EFF5DDC952D0}"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1377581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6BBEF-65C1-447D-98DE-EFF5DDC952D0}"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90138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6BBEF-65C1-447D-98DE-EFF5DDC952D0}"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408325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46BBEF-65C1-447D-98DE-EFF5DDC952D0}"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305694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46BBEF-65C1-447D-98DE-EFF5DDC952D0}"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269808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46BBEF-65C1-447D-98DE-EFF5DDC952D0}" type="datetimeFigureOut">
              <a:rPr lang="en-US" smtClean="0"/>
              <a:pPr/>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66125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46BBEF-65C1-447D-98DE-EFF5DDC952D0}" type="datetimeFigureOut">
              <a:rPr lang="en-US" smtClean="0"/>
              <a:pPr/>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152082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F46BBEF-65C1-447D-98DE-EFF5DDC952D0}" type="datetimeFigureOut">
              <a:rPr lang="en-US" smtClean="0"/>
              <a:pPr/>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282980663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6BBEF-65C1-447D-98DE-EFF5DDC952D0}"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334048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6BBEF-65C1-447D-98DE-EFF5DDC952D0}"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B3CD4-EA3F-4F9B-AC41-7BCBDC367DBF}" type="slidenum">
              <a:rPr lang="en-US" smtClean="0"/>
              <a:pPr/>
              <a:t>‹#›</a:t>
            </a:fld>
            <a:endParaRPr lang="en-US"/>
          </a:p>
        </p:txBody>
      </p:sp>
    </p:spTree>
    <p:extLst>
      <p:ext uri="{BB962C8B-B14F-4D97-AF65-F5344CB8AC3E}">
        <p14:creationId xmlns:p14="http://schemas.microsoft.com/office/powerpoint/2010/main" val="33591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AF46BBEF-65C1-447D-98DE-EFF5DDC952D0}" type="datetimeFigureOut">
              <a:rPr lang="en-US" smtClean="0"/>
              <a:pPr/>
              <a:t>7/21/2023</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33B3CD4-EA3F-4F9B-AC41-7BCBDC367DBF}" type="slidenum">
              <a:rPr lang="en-US" smtClean="0"/>
              <a:pPr/>
              <a:t>‹#›</a:t>
            </a:fld>
            <a:endParaRPr lang="en-US"/>
          </a:p>
        </p:txBody>
      </p:sp>
    </p:spTree>
    <p:extLst>
      <p:ext uri="{BB962C8B-B14F-4D97-AF65-F5344CB8AC3E}">
        <p14:creationId xmlns:p14="http://schemas.microsoft.com/office/powerpoint/2010/main" val="370184151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724010"/>
            <a:ext cx="1600200" cy="120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600200" y="1724024"/>
            <a:ext cx="1524000" cy="120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124200" y="1724020"/>
            <a:ext cx="1600200" cy="120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724400" y="1724017"/>
            <a:ext cx="1524000" cy="120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620000" y="1724011"/>
            <a:ext cx="1524000"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248400" y="1724011"/>
            <a:ext cx="1371600" cy="121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3452191"/>
            <a:ext cx="9144000" cy="1754326"/>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lIns="91440" tIns="45720" rIns="91440" bIns="45720">
            <a:spAutoFit/>
          </a:bodyPr>
          <a:lstStyle/>
          <a:p>
            <a:pPr algn="ctr"/>
            <a:r>
              <a:rPr lang="es-PE" sz="5400" b="1" cap="none" spc="0" dirty="0">
                <a:ln w="1905"/>
                <a:solidFill>
                  <a:srgbClr val="7030A0"/>
                </a:solidFill>
                <a:effectLst>
                  <a:outerShdw blurRad="38100" dist="38100" dir="2700000" algn="tl">
                    <a:srgbClr val="000000">
                      <a:alpha val="43137"/>
                    </a:srgbClr>
                  </a:outerShdw>
                </a:effectLst>
              </a:rPr>
              <a:t>APRENDA COMO USAR </a:t>
            </a:r>
          </a:p>
          <a:p>
            <a:pPr algn="ctr"/>
            <a:r>
              <a:rPr lang="es-PE" sz="5400" b="1" cap="none" spc="0" dirty="0">
                <a:ln w="1905"/>
                <a:solidFill>
                  <a:srgbClr val="7030A0"/>
                </a:solidFill>
                <a:effectLst>
                  <a:outerShdw blurRad="38100" dist="38100" dir="2700000" algn="tl">
                    <a:srgbClr val="000000">
                      <a:alpha val="43137"/>
                    </a:srgbClr>
                  </a:outerShdw>
                </a:effectLst>
              </a:rPr>
              <a:t>EL </a:t>
            </a:r>
            <a:r>
              <a:rPr lang="es-PE" sz="5400" b="1" dirty="0">
                <a:ln w="1905"/>
                <a:solidFill>
                  <a:srgbClr val="7030A0"/>
                </a:solidFill>
                <a:effectLst>
                  <a:outerShdw blurRad="38100" dist="38100" dir="2700000" algn="tl">
                    <a:srgbClr val="000000">
                      <a:alpha val="43137"/>
                    </a:srgbClr>
                  </a:outerShdw>
                </a:effectLst>
              </a:rPr>
              <a:t>ONIZADOR DE AGUA</a:t>
            </a:r>
            <a:endParaRPr lang="es-PE" sz="5400" b="1" cap="none" spc="0" dirty="0">
              <a:ln w="1905"/>
              <a:solidFill>
                <a:srgbClr val="7030A0"/>
              </a:solidFill>
              <a:effectLst>
                <a:outerShdw blurRad="38100" dist="38100" dir="2700000" algn="tl">
                  <a:srgbClr val="000000">
                    <a:alpha val="43137"/>
                  </a:srgbClr>
                </a:outerShdw>
              </a:effectLst>
            </a:endParaRPr>
          </a:p>
        </p:txBody>
      </p:sp>
      <p:pic>
        <p:nvPicPr>
          <p:cNvPr id="3" name="Picture 2" descr="A screenshot of a video game&#10;&#10;Description automatically generated with medium confidence">
            <a:extLst>
              <a:ext uri="{FF2B5EF4-FFF2-40B4-BE49-F238E27FC236}">
                <a16:creationId xmlns:a16="http://schemas.microsoft.com/office/drawing/2014/main" id="{7BB82473-5B1A-2DDD-CF96-AC12FA1FF3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2200" y="228600"/>
            <a:ext cx="2667000" cy="657225"/>
          </a:xfrm>
          <a:prstGeom prst="rect">
            <a:avLst/>
          </a:prstGeom>
        </p:spPr>
      </p:pic>
    </p:spTree>
    <p:extLst>
      <p:ext uri="{BB962C8B-B14F-4D97-AF65-F5344CB8AC3E}">
        <p14:creationId xmlns:p14="http://schemas.microsoft.com/office/powerpoint/2010/main" val="3752133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91432398"/>
              </p:ext>
            </p:extLst>
          </p:nvPr>
        </p:nvGraphicFramePr>
        <p:xfrm>
          <a:off x="228600" y="1676400"/>
          <a:ext cx="6781800" cy="50292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1414311">
                <a:tc>
                  <a:txBody>
                    <a:bodyPr/>
                    <a:lstStyle/>
                    <a:p>
                      <a:pPr algn="ctr"/>
                      <a:r>
                        <a:rPr lang="es-ES" sz="2000" b="1" noProof="0" dirty="0">
                          <a:effectLst>
                            <a:outerShdw blurRad="38100" dist="38100" dir="2700000" algn="tl">
                              <a:srgbClr val="000000">
                                <a:alpha val="43137"/>
                              </a:srgbClr>
                            </a:outerShdw>
                          </a:effectLst>
                        </a:rPr>
                        <a:t>Cuando son hervidos los huevos</a:t>
                      </a:r>
                      <a:endParaRPr lang="es-PE" sz="2000" b="1" noProof="0" dirty="0">
                        <a:effectLst>
                          <a:outerShdw blurRad="38100" dist="38100" dir="2700000" algn="tl">
                            <a:srgbClr val="000000">
                              <a:alpha val="43137"/>
                            </a:srgbClr>
                          </a:outerShdw>
                        </a:effectLst>
                      </a:endParaRPr>
                    </a:p>
                  </a:txBody>
                  <a:tcPr anchor="ctr"/>
                </a:tc>
                <a:tc>
                  <a:txBody>
                    <a:bodyPr/>
                    <a:lstStyle/>
                    <a:p>
                      <a:r>
                        <a:rPr lang="es-ES" sz="1800" b="0" noProof="0" dirty="0"/>
                        <a:t>Cuando se utiliza el agua ionizada ácida para hervir los huevos, los huevos se despega con facilidad y tienen mejor sabor</a:t>
                      </a:r>
                      <a:endParaRPr lang="es-PE" sz="1800" b="0" noProof="0" dirty="0"/>
                    </a:p>
                  </a:txBody>
                  <a:tcPr anchor="ctr"/>
                </a:tc>
                <a:extLst>
                  <a:ext uri="{0D108BD9-81ED-4DB2-BD59-A6C34878D82A}">
                    <a16:rowId xmlns:a16="http://schemas.microsoft.com/office/drawing/2014/main" val="10000"/>
                  </a:ext>
                </a:extLst>
              </a:tr>
              <a:tr h="1886286">
                <a:tc>
                  <a:txBody>
                    <a:bodyPr/>
                    <a:lstStyle/>
                    <a:p>
                      <a:pPr algn="ctr"/>
                      <a:r>
                        <a:rPr lang="es-PE" sz="2000" b="1" noProof="0" dirty="0">
                          <a:effectLst>
                            <a:outerShdw blurRad="38100" dist="38100" dir="2700000" algn="tl">
                              <a:srgbClr val="000000">
                                <a:alpha val="43137"/>
                              </a:srgbClr>
                            </a:outerShdw>
                          </a:effectLst>
                        </a:rPr>
                        <a:t>Al limpiar</a:t>
                      </a:r>
                    </a:p>
                  </a:txBody>
                  <a:tcPr anchor="ctr"/>
                </a:tc>
                <a:tc>
                  <a:txBody>
                    <a:bodyPr/>
                    <a:lstStyle/>
                    <a:p>
                      <a:r>
                        <a:rPr lang="es-ES" sz="1800" dirty="0"/>
                        <a:t>Cuando se utiliza el agua ionizada ácida para la limpieza de pasillos, y los</a:t>
                      </a:r>
                      <a:r>
                        <a:rPr lang="es-ES" sz="1800" baseline="0" dirty="0"/>
                        <a:t> bordes de los </a:t>
                      </a:r>
                      <a:r>
                        <a:rPr lang="es-ES" sz="1800" dirty="0"/>
                        <a:t>pisos, los polvos de muy rincón se puede quitar fácilmente. El agua ionizada ácida también es rápido en el secado, por lo que no es pegajosa</a:t>
                      </a:r>
                      <a:endParaRPr lang="en-US" sz="1800" dirty="0"/>
                    </a:p>
                  </a:txBody>
                  <a:tcPr anchor="ctr"/>
                </a:tc>
                <a:extLst>
                  <a:ext uri="{0D108BD9-81ED-4DB2-BD59-A6C34878D82A}">
                    <a16:rowId xmlns:a16="http://schemas.microsoft.com/office/drawing/2014/main" val="10001"/>
                  </a:ext>
                </a:extLst>
              </a:tr>
              <a:tr h="1728603">
                <a:tc>
                  <a:txBody>
                    <a:bodyPr/>
                    <a:lstStyle/>
                    <a:p>
                      <a:pPr algn="ctr"/>
                      <a:r>
                        <a:rPr lang="es-PE" sz="2000" b="1" noProof="0" dirty="0">
                          <a:effectLst>
                            <a:outerShdw blurRad="38100" dist="38100" dir="2700000" algn="tl">
                              <a:srgbClr val="000000">
                                <a:alpha val="43137"/>
                              </a:srgbClr>
                            </a:outerShdw>
                          </a:effectLst>
                        </a:rPr>
                        <a:t>Al limpiar cristales</a:t>
                      </a:r>
                    </a:p>
                  </a:txBody>
                  <a:tcPr anchor="ctr"/>
                </a:tc>
                <a:tc>
                  <a:txBody>
                    <a:bodyPr/>
                    <a:lstStyle/>
                    <a:p>
                      <a:r>
                        <a:rPr lang="es-ES" sz="1800" dirty="0"/>
                        <a:t>Al vidrio, espejos y vasos se lavan con el agua ionizada ácida, polvo o suciedad se pueden eliminar fácilmente y el brillo se pondrán mejor. Trate de limpiar artículos para el hogar, tales como lavamanos y sillas y se quedarán sorprendentemente limpio</a:t>
                      </a:r>
                      <a:endParaRPr lang="en-US" sz="1800" dirty="0"/>
                    </a:p>
                  </a:txBody>
                  <a:tcPr anchor="ct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1752600"/>
            <a:ext cx="1309687" cy="1219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9571" y="3429000"/>
            <a:ext cx="1353344" cy="1219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9571" y="5181600"/>
            <a:ext cx="1353344" cy="1219200"/>
          </a:xfrm>
          <a:prstGeom prst="rect">
            <a:avLst/>
          </a:prstGeom>
        </p:spPr>
      </p:pic>
      <p:sp>
        <p:nvSpPr>
          <p:cNvPr id="8" name="Rectangle 7">
            <a:extLst>
              <a:ext uri="{FF2B5EF4-FFF2-40B4-BE49-F238E27FC236}">
                <a16:creationId xmlns:a16="http://schemas.microsoft.com/office/drawing/2014/main" id="{D0FB122D-9DAE-4671-8940-B66AB1A31948}"/>
              </a:ext>
            </a:extLst>
          </p:cNvPr>
          <p:cNvSpPr/>
          <p:nvPr/>
        </p:nvSpPr>
        <p:spPr>
          <a:xfrm>
            <a:off x="0" y="762000"/>
            <a:ext cx="9144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a:ln w="11430"/>
                <a:solidFill>
                  <a:srgbClr val="FF9933"/>
                </a:solidFill>
                <a:effectLst>
                  <a:outerShdw blurRad="50800" dist="39000" dir="5460000" algn="tl">
                    <a:srgbClr val="000000">
                      <a:alpha val="38000"/>
                    </a:srgbClr>
                  </a:outerShdw>
                </a:effectLst>
              </a:rPr>
              <a:t>Cómo usar el agua acida ionizada</a:t>
            </a:r>
          </a:p>
        </p:txBody>
      </p:sp>
      <p:pic>
        <p:nvPicPr>
          <p:cNvPr id="4" name="Picture 3" descr="A screenshot of a video game&#10;&#10;Description automatically generated with medium confidence">
            <a:extLst>
              <a:ext uri="{FF2B5EF4-FFF2-40B4-BE49-F238E27FC236}">
                <a16:creationId xmlns:a16="http://schemas.microsoft.com/office/drawing/2014/main" id="{CB5DF44B-4428-931A-A92D-E86A54F578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28600"/>
            <a:ext cx="2667000" cy="657225"/>
          </a:xfrm>
          <a:prstGeom prst="rect">
            <a:avLst/>
          </a:prstGeom>
        </p:spPr>
      </p:pic>
    </p:spTree>
    <p:extLst>
      <p:ext uri="{BB962C8B-B14F-4D97-AF65-F5344CB8AC3E}">
        <p14:creationId xmlns:p14="http://schemas.microsoft.com/office/powerpoint/2010/main" val="366072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21651472"/>
              </p:ext>
            </p:extLst>
          </p:nvPr>
        </p:nvGraphicFramePr>
        <p:xfrm>
          <a:off x="228600" y="1676400"/>
          <a:ext cx="6781800" cy="50292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2643339">
                <a:tc>
                  <a:txBody>
                    <a:bodyPr/>
                    <a:lstStyle/>
                    <a:p>
                      <a:pPr algn="ctr"/>
                      <a:r>
                        <a:rPr lang="es-ES" sz="2000" b="1" noProof="0" dirty="0">
                          <a:effectLst>
                            <a:outerShdw blurRad="38100" dist="38100" dir="2700000" algn="tl">
                              <a:srgbClr val="000000">
                                <a:alpha val="43137"/>
                              </a:srgbClr>
                            </a:outerShdw>
                          </a:effectLst>
                        </a:rPr>
                        <a:t>Cuando se forman depósitos en una tetera o una olla tiene incrustaciones debido al quemado</a:t>
                      </a:r>
                      <a:endParaRPr lang="es-PE" sz="2000" b="1" noProof="0" dirty="0">
                        <a:effectLst>
                          <a:outerShdw blurRad="38100" dist="38100" dir="2700000" algn="tl">
                            <a:srgbClr val="000000">
                              <a:alpha val="43137"/>
                            </a:srgbClr>
                          </a:outerShdw>
                        </a:effectLst>
                      </a:endParaRPr>
                    </a:p>
                  </a:txBody>
                  <a:tcPr anchor="ctr"/>
                </a:tc>
                <a:tc>
                  <a:txBody>
                    <a:bodyPr/>
                    <a:lstStyle/>
                    <a:p>
                      <a:r>
                        <a:rPr lang="es-ES" sz="1800" b="0" dirty="0"/>
                        <a:t>Cuando se queman las ollas o teteras, formados en las calderas o están incrustados debido a la combustión, dejar remojadas con el agua ionizada ácida por la noche, y luego se pondrán  limpiar</a:t>
                      </a:r>
                      <a:r>
                        <a:rPr lang="es-ES" sz="1800" b="0" baseline="0" dirty="0"/>
                        <a:t> al día siguiente.</a:t>
                      </a:r>
                      <a:endParaRPr lang="en-US" sz="1800" b="0" dirty="0"/>
                    </a:p>
                  </a:txBody>
                  <a:tcPr anchor="ctr"/>
                </a:tc>
                <a:extLst>
                  <a:ext uri="{0D108BD9-81ED-4DB2-BD59-A6C34878D82A}">
                    <a16:rowId xmlns:a16="http://schemas.microsoft.com/office/drawing/2014/main" val="10000"/>
                  </a:ext>
                </a:extLst>
              </a:tr>
              <a:tr h="2385861">
                <a:tc>
                  <a:txBody>
                    <a:bodyPr/>
                    <a:lstStyle/>
                    <a:p>
                      <a:pPr algn="ctr"/>
                      <a:r>
                        <a:rPr lang="es-ES" sz="2000" b="1" noProof="0" dirty="0">
                          <a:effectLst>
                            <a:outerShdw blurRad="38100" dist="38100" dir="2700000" algn="tl">
                              <a:srgbClr val="000000">
                                <a:alpha val="43137"/>
                              </a:srgbClr>
                            </a:outerShdw>
                          </a:effectLst>
                        </a:rPr>
                        <a:t>A medida que el agua de baño o para la limpieza de la bañera.</a:t>
                      </a:r>
                      <a:endParaRPr lang="es-PE" sz="2000" b="1" noProof="0" dirty="0">
                        <a:effectLst>
                          <a:outerShdw blurRad="38100" dist="38100" dir="2700000" algn="tl">
                            <a:srgbClr val="000000">
                              <a:alpha val="43137"/>
                            </a:srgbClr>
                          </a:outerShdw>
                        </a:effectLst>
                      </a:endParaRPr>
                    </a:p>
                  </a:txBody>
                  <a:tcPr anchor="ctr"/>
                </a:tc>
                <a:tc>
                  <a:txBody>
                    <a:bodyPr/>
                    <a:lstStyle/>
                    <a:p>
                      <a:r>
                        <a:rPr lang="es-ES" sz="1800" dirty="0"/>
                        <a:t>Cuando se mezcla el agua calienta del baño junto con el agua ácida, el agua puede ser fácilmente combinada de ebullición debido a la alta conductividad térmica del agua ácida. La bañera se puede mantener limpia porque el lodo en el agua no se acumula fácilmente.</a:t>
                      </a:r>
                      <a:endParaRPr lang="en-US" sz="1800" dirty="0"/>
                    </a:p>
                  </a:txBody>
                  <a:tcPr anchor="ct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4467" y="2286000"/>
            <a:ext cx="1447800" cy="1447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467" y="4800600"/>
            <a:ext cx="1447800" cy="1295400"/>
          </a:xfrm>
          <a:prstGeom prst="rect">
            <a:avLst/>
          </a:prstGeom>
        </p:spPr>
      </p:pic>
      <p:sp>
        <p:nvSpPr>
          <p:cNvPr id="7" name="Rectangle 6">
            <a:extLst>
              <a:ext uri="{FF2B5EF4-FFF2-40B4-BE49-F238E27FC236}">
                <a16:creationId xmlns:a16="http://schemas.microsoft.com/office/drawing/2014/main" id="{B8C171E7-8380-4CE0-A95C-E9E6570C6366}"/>
              </a:ext>
            </a:extLst>
          </p:cNvPr>
          <p:cNvSpPr/>
          <p:nvPr/>
        </p:nvSpPr>
        <p:spPr>
          <a:xfrm>
            <a:off x="0" y="762000"/>
            <a:ext cx="9144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a:ln w="11430"/>
                <a:solidFill>
                  <a:srgbClr val="FF9933"/>
                </a:solidFill>
                <a:effectLst>
                  <a:outerShdw blurRad="50800" dist="39000" dir="5460000" algn="tl">
                    <a:srgbClr val="000000">
                      <a:alpha val="38000"/>
                    </a:srgbClr>
                  </a:outerShdw>
                </a:effectLst>
              </a:rPr>
              <a:t>Cómo usar el agua acida ionizada</a:t>
            </a:r>
          </a:p>
        </p:txBody>
      </p:sp>
      <p:pic>
        <p:nvPicPr>
          <p:cNvPr id="3" name="Picture 2" descr="A screenshot of a video game&#10;&#10;Description automatically generated with medium confidence">
            <a:extLst>
              <a:ext uri="{FF2B5EF4-FFF2-40B4-BE49-F238E27FC236}">
                <a16:creationId xmlns:a16="http://schemas.microsoft.com/office/drawing/2014/main" id="{1366C41E-524F-E012-592C-2676402DE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228600"/>
            <a:ext cx="2667000" cy="657225"/>
          </a:xfrm>
          <a:prstGeom prst="rect">
            <a:avLst/>
          </a:prstGeom>
        </p:spPr>
      </p:pic>
    </p:spTree>
    <p:extLst>
      <p:ext uri="{BB962C8B-B14F-4D97-AF65-F5344CB8AC3E}">
        <p14:creationId xmlns:p14="http://schemas.microsoft.com/office/powerpoint/2010/main" val="292481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7918206"/>
              </p:ext>
            </p:extLst>
          </p:nvPr>
        </p:nvGraphicFramePr>
        <p:xfrm>
          <a:off x="228600" y="1676400"/>
          <a:ext cx="6781800" cy="50292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1832114">
                <a:tc>
                  <a:txBody>
                    <a:bodyPr/>
                    <a:lstStyle/>
                    <a:p>
                      <a:pPr algn="ctr"/>
                      <a:r>
                        <a:rPr lang="es-ES" sz="2000" b="1" noProof="0" dirty="0">
                          <a:effectLst>
                            <a:outerShdw blurRad="38100" dist="38100" dir="2700000" algn="tl">
                              <a:srgbClr val="000000">
                                <a:alpha val="43137"/>
                              </a:srgbClr>
                            </a:outerShdw>
                          </a:effectLst>
                        </a:rPr>
                        <a:t>Al limpiar la tabla de cortar</a:t>
                      </a:r>
                      <a:endParaRPr lang="es-PE" sz="2000" b="1" noProof="0" dirty="0">
                        <a:effectLst>
                          <a:outerShdw blurRad="38100" dist="38100" dir="2700000" algn="tl">
                            <a:srgbClr val="000000">
                              <a:alpha val="43137"/>
                            </a:srgbClr>
                          </a:outerShdw>
                        </a:effectLst>
                      </a:endParaRPr>
                    </a:p>
                  </a:txBody>
                  <a:tcPr anchor="ctr"/>
                </a:tc>
                <a:tc>
                  <a:txBody>
                    <a:bodyPr/>
                    <a:lstStyle/>
                    <a:p>
                      <a:r>
                        <a:rPr lang="es-ES" sz="1800" b="0" noProof="0" dirty="0"/>
                        <a:t>Cuando se utiliza la tabla de cortar de forma continua durante un largo tiempo, que estará lleno de cicatrices de cuchillo. Entonces las impurezas sucias pueden ser atrapados en las cicatrices de cuchillo. Utilice el agua ionizada ácida para limpiar y desinfectar la tabla de cortar por completo.</a:t>
                      </a:r>
                      <a:endParaRPr lang="es-PE" sz="1800" b="0" noProof="0" dirty="0"/>
                    </a:p>
                  </a:txBody>
                  <a:tcPr anchor="ctr"/>
                </a:tc>
                <a:extLst>
                  <a:ext uri="{0D108BD9-81ED-4DB2-BD59-A6C34878D82A}">
                    <a16:rowId xmlns:a16="http://schemas.microsoft.com/office/drawing/2014/main" val="10000"/>
                  </a:ext>
                </a:extLst>
              </a:tr>
              <a:tr h="1074673">
                <a:tc>
                  <a:txBody>
                    <a:bodyPr/>
                    <a:lstStyle/>
                    <a:p>
                      <a:pPr algn="ctr"/>
                      <a:r>
                        <a:rPr lang="es-PE" sz="2000" b="1" noProof="0" dirty="0">
                          <a:effectLst>
                            <a:outerShdw blurRad="38100" dist="38100" dir="2700000" algn="tl">
                              <a:srgbClr val="000000">
                                <a:alpha val="43137"/>
                              </a:srgbClr>
                            </a:outerShdw>
                          </a:effectLst>
                        </a:rPr>
                        <a:t>Al limpiar la</a:t>
                      </a:r>
                      <a:r>
                        <a:rPr lang="es-PE" sz="2000" b="1" baseline="0" noProof="0" dirty="0">
                          <a:effectLst>
                            <a:outerShdw blurRad="38100" dist="38100" dir="2700000" algn="tl">
                              <a:srgbClr val="000000">
                                <a:alpha val="43137"/>
                              </a:srgbClr>
                            </a:outerShdw>
                          </a:effectLst>
                        </a:rPr>
                        <a:t> vajilla</a:t>
                      </a:r>
                      <a:endParaRPr lang="es-PE" sz="2000" b="1" noProof="0" dirty="0">
                        <a:effectLst>
                          <a:outerShdw blurRad="38100" dist="38100" dir="2700000" algn="tl">
                            <a:srgbClr val="000000">
                              <a:alpha val="43137"/>
                            </a:srgbClr>
                          </a:outerShdw>
                        </a:effectLst>
                      </a:endParaRPr>
                    </a:p>
                  </a:txBody>
                  <a:tcPr anchor="ctr"/>
                </a:tc>
                <a:tc>
                  <a:txBody>
                    <a:bodyPr/>
                    <a:lstStyle/>
                    <a:p>
                      <a:r>
                        <a:rPr lang="es-ES" sz="1800" dirty="0"/>
                        <a:t>Teniendo en cuenta que el agua ionizada ácida cuenta con la limpieza, así como el poder de esterilización, que puede ser utilizado para la limpieza de la vajilla</a:t>
                      </a:r>
                      <a:endParaRPr lang="en-US" sz="1800" dirty="0"/>
                    </a:p>
                  </a:txBody>
                  <a:tcPr anchor="ctr"/>
                </a:tc>
                <a:extLst>
                  <a:ext uri="{0D108BD9-81ED-4DB2-BD59-A6C34878D82A}">
                    <a16:rowId xmlns:a16="http://schemas.microsoft.com/office/drawing/2014/main" val="10001"/>
                  </a:ext>
                </a:extLst>
              </a:tr>
              <a:tr h="2122413">
                <a:tc>
                  <a:txBody>
                    <a:bodyPr/>
                    <a:lstStyle/>
                    <a:p>
                      <a:pPr algn="ctr"/>
                      <a:r>
                        <a:rPr lang="es-PE" sz="2000" b="1" noProof="0" dirty="0">
                          <a:effectLst>
                            <a:outerShdw blurRad="38100" dist="38100" dir="2700000" algn="tl">
                              <a:srgbClr val="000000">
                                <a:alpha val="43137"/>
                              </a:srgbClr>
                            </a:outerShdw>
                          </a:effectLst>
                        </a:rPr>
                        <a:t>Al lavar los pisos</a:t>
                      </a:r>
                    </a:p>
                  </a:txBody>
                  <a:tcPr anchor="ctr"/>
                </a:tc>
                <a:tc>
                  <a:txBody>
                    <a:bodyPr/>
                    <a:lstStyle/>
                    <a:p>
                      <a:r>
                        <a:rPr lang="es-ES" sz="1800" dirty="0"/>
                        <a:t>El trapeador de piso, que se mantiene constantemente húmedo, es el caldo de cultivo para el moho. Cuando se utiliza el agua ionizada ácida para lavar el trapeador de piso, el olor  de sucio puede ser retirado y también el efecto de esterilización se puede disfrutar. Lo mismo ocurre con el paño de los platos.</a:t>
                      </a:r>
                      <a:endParaRPr lang="en-US" sz="1800" dirty="0"/>
                    </a:p>
                  </a:txBody>
                  <a:tcPr anchor="ct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5858" y="1905000"/>
            <a:ext cx="1423988" cy="129676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5858" y="3506568"/>
            <a:ext cx="1423988" cy="10654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7114" y="4876800"/>
            <a:ext cx="1423988" cy="1447800"/>
          </a:xfrm>
          <a:prstGeom prst="rect">
            <a:avLst/>
          </a:prstGeom>
        </p:spPr>
      </p:pic>
      <p:sp>
        <p:nvSpPr>
          <p:cNvPr id="8" name="Rectangle 7">
            <a:extLst>
              <a:ext uri="{FF2B5EF4-FFF2-40B4-BE49-F238E27FC236}">
                <a16:creationId xmlns:a16="http://schemas.microsoft.com/office/drawing/2014/main" id="{237FC33A-3F68-4A01-BB33-D4FC228E257C}"/>
              </a:ext>
            </a:extLst>
          </p:cNvPr>
          <p:cNvSpPr/>
          <p:nvPr/>
        </p:nvSpPr>
        <p:spPr>
          <a:xfrm>
            <a:off x="0" y="762000"/>
            <a:ext cx="9144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a:ln w="11430"/>
                <a:solidFill>
                  <a:srgbClr val="FF9933"/>
                </a:solidFill>
                <a:effectLst>
                  <a:outerShdw blurRad="50800" dist="39000" dir="5460000" algn="tl">
                    <a:srgbClr val="000000">
                      <a:alpha val="38000"/>
                    </a:srgbClr>
                  </a:outerShdw>
                </a:effectLst>
              </a:rPr>
              <a:t>Cómo usar el agua acida ionizada</a:t>
            </a:r>
          </a:p>
        </p:txBody>
      </p:sp>
      <p:pic>
        <p:nvPicPr>
          <p:cNvPr id="6" name="Picture 5" descr="A screenshot of a video game&#10;&#10;Description automatically generated with medium confidence">
            <a:extLst>
              <a:ext uri="{FF2B5EF4-FFF2-40B4-BE49-F238E27FC236}">
                <a16:creationId xmlns:a16="http://schemas.microsoft.com/office/drawing/2014/main" id="{6A3E3334-E749-CB47-2BF5-E756D756B9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28600"/>
            <a:ext cx="2667000" cy="657225"/>
          </a:xfrm>
          <a:prstGeom prst="rect">
            <a:avLst/>
          </a:prstGeom>
        </p:spPr>
      </p:pic>
    </p:spTree>
    <p:extLst>
      <p:ext uri="{BB962C8B-B14F-4D97-AF65-F5344CB8AC3E}">
        <p14:creationId xmlns:p14="http://schemas.microsoft.com/office/powerpoint/2010/main" val="186740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06333954"/>
              </p:ext>
            </p:extLst>
          </p:nvPr>
        </p:nvGraphicFramePr>
        <p:xfrm>
          <a:off x="1600200" y="2743200"/>
          <a:ext cx="7315200" cy="4572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57200">
                <a:tc>
                  <a:txBody>
                    <a:bodyPr/>
                    <a:lstStyle/>
                    <a:p>
                      <a:pPr algn="ctr"/>
                      <a:r>
                        <a:rPr lang="es-PE" sz="2400" noProof="0" dirty="0">
                          <a:effectLst>
                            <a:outerShdw blurRad="38100" dist="38100" dir="2700000" algn="tl">
                              <a:srgbClr val="000000">
                                <a:alpha val="43137"/>
                              </a:srgbClr>
                            </a:outerShdw>
                          </a:effectLst>
                        </a:rPr>
                        <a:t>Los</a:t>
                      </a:r>
                      <a:r>
                        <a:rPr lang="es-PE" sz="2400" baseline="0" noProof="0" dirty="0">
                          <a:effectLst>
                            <a:outerShdw blurRad="38100" dist="38100" dir="2700000" algn="tl">
                              <a:srgbClr val="000000">
                                <a:alpha val="43137"/>
                              </a:srgbClr>
                            </a:outerShdw>
                          </a:effectLst>
                        </a:rPr>
                        <a:t> primeros 14 días</a:t>
                      </a:r>
                      <a:endParaRPr lang="es-PE" sz="2400" noProof="0" dirty="0">
                        <a:effectLst>
                          <a:outerShdw blurRad="38100" dist="38100" dir="2700000" algn="tl">
                            <a:srgbClr val="000000">
                              <a:alpha val="43137"/>
                            </a:srgbClr>
                          </a:outerShdw>
                        </a:effectLst>
                      </a:endParaRPr>
                    </a:p>
                  </a:txBody>
                  <a:tcPr/>
                </a:tc>
                <a:tc>
                  <a:txBody>
                    <a:bodyPr/>
                    <a:lstStyle/>
                    <a:p>
                      <a:pPr algn="ctr"/>
                      <a:r>
                        <a:rPr lang="es-PE" sz="2400" noProof="0" dirty="0">
                          <a:effectLst>
                            <a:outerShdw blurRad="38100" dist="38100" dir="2700000" algn="tl">
                              <a:srgbClr val="000000">
                                <a:alpha val="43137"/>
                              </a:srgbClr>
                            </a:outerShdw>
                          </a:effectLst>
                        </a:rPr>
                        <a:t>Cuando se usa diariamente</a:t>
                      </a:r>
                    </a:p>
                  </a:txBody>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60108303"/>
              </p:ext>
            </p:extLst>
          </p:nvPr>
        </p:nvGraphicFramePr>
        <p:xfrm>
          <a:off x="304800" y="2743198"/>
          <a:ext cx="1295400" cy="3962402"/>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tblGrid>
              <a:tr h="1172964">
                <a:tc>
                  <a:txBody>
                    <a:bodyPr/>
                    <a:lstStyle/>
                    <a:p>
                      <a:endParaRPr lang="en-US" dirty="0"/>
                    </a:p>
                  </a:txBody>
                  <a:tcPr/>
                </a:tc>
                <a:extLst>
                  <a:ext uri="{0D108BD9-81ED-4DB2-BD59-A6C34878D82A}">
                    <a16:rowId xmlns:a16="http://schemas.microsoft.com/office/drawing/2014/main" val="10000"/>
                  </a:ext>
                </a:extLst>
              </a:tr>
              <a:tr h="2789438">
                <a:tc>
                  <a:txBody>
                    <a:bodyPr/>
                    <a:lstStyle/>
                    <a:p>
                      <a:pPr algn="ctr"/>
                      <a:r>
                        <a:rPr lang="es-PE" sz="2400" b="1" noProof="0" dirty="0">
                          <a:effectLst>
                            <a:outerShdw blurRad="38100" dist="38100" dir="2700000" algn="tl">
                              <a:srgbClr val="000000">
                                <a:alpha val="43137"/>
                              </a:srgbClr>
                            </a:outerShdw>
                          </a:effectLst>
                        </a:rPr>
                        <a:t>Agua Alcalina Ionizada</a:t>
                      </a:r>
                    </a:p>
                  </a:txBody>
                  <a:tcPr anchor="ct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09698584"/>
              </p:ext>
            </p:extLst>
          </p:nvPr>
        </p:nvGraphicFramePr>
        <p:xfrm>
          <a:off x="1600200" y="3200400"/>
          <a:ext cx="7315200" cy="350520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720398">
                <a:tc>
                  <a:txBody>
                    <a:bodyPr/>
                    <a:lstStyle/>
                    <a:p>
                      <a:pPr algn="ctr"/>
                      <a:r>
                        <a:rPr lang="es-PE" sz="2000" noProof="0" dirty="0">
                          <a:effectLst>
                            <a:outerShdw blurRad="38100" dist="38100" dir="2700000" algn="tl">
                              <a:srgbClr val="000000">
                                <a:alpha val="43137"/>
                              </a:srgbClr>
                            </a:outerShdw>
                          </a:effectLst>
                        </a:rPr>
                        <a:t>Niños</a:t>
                      </a:r>
                    </a:p>
                  </a:txBody>
                  <a:tcPr anchor="ctr"/>
                </a:tc>
                <a:tc>
                  <a:txBody>
                    <a:bodyPr/>
                    <a:lstStyle/>
                    <a:p>
                      <a:pPr algn="ctr"/>
                      <a:r>
                        <a:rPr lang="es-PE" sz="2000" noProof="0" dirty="0">
                          <a:effectLst>
                            <a:outerShdw blurRad="38100" dist="38100" dir="2700000" algn="tl">
                              <a:srgbClr val="000000">
                                <a:alpha val="43137"/>
                              </a:srgbClr>
                            </a:outerShdw>
                          </a:effectLst>
                        </a:rPr>
                        <a:t>Adultos</a:t>
                      </a:r>
                    </a:p>
                  </a:txBody>
                  <a:tcPr anchor="ctr"/>
                </a:tc>
                <a:tc>
                  <a:txBody>
                    <a:bodyPr/>
                    <a:lstStyle/>
                    <a:p>
                      <a:pPr algn="ctr"/>
                      <a:r>
                        <a:rPr lang="es-PE" sz="2000" noProof="0" dirty="0">
                          <a:effectLst>
                            <a:outerShdw blurRad="38100" dist="38100" dir="2700000" algn="tl">
                              <a:srgbClr val="000000">
                                <a:alpha val="43137"/>
                              </a:srgbClr>
                            </a:outerShdw>
                          </a:effectLst>
                        </a:rPr>
                        <a:t>Comentario</a:t>
                      </a:r>
                    </a:p>
                  </a:txBody>
                  <a:tcPr anchor="ctr"/>
                </a:tc>
                <a:tc>
                  <a:txBody>
                    <a:bodyPr/>
                    <a:lstStyle/>
                    <a:p>
                      <a:pPr algn="ctr"/>
                      <a:r>
                        <a:rPr lang="es-PE" sz="2000" noProof="0" dirty="0">
                          <a:effectLst>
                            <a:outerShdw blurRad="38100" dist="38100" dir="2700000" algn="tl">
                              <a:srgbClr val="000000">
                                <a:alpha val="43137"/>
                              </a:srgbClr>
                            </a:outerShdw>
                          </a:effectLst>
                        </a:rPr>
                        <a:t>Niños</a:t>
                      </a:r>
                    </a:p>
                  </a:txBody>
                  <a:tcPr anchor="ctr"/>
                </a:tc>
                <a:tc>
                  <a:txBody>
                    <a:bodyPr/>
                    <a:lstStyle/>
                    <a:p>
                      <a:pPr algn="ctr"/>
                      <a:r>
                        <a:rPr lang="es-PE" sz="2000" noProof="0" dirty="0">
                          <a:effectLst>
                            <a:outerShdw blurRad="38100" dist="38100" dir="2700000" algn="tl">
                              <a:srgbClr val="000000">
                                <a:alpha val="43137"/>
                              </a:srgbClr>
                            </a:outerShdw>
                          </a:effectLst>
                        </a:rPr>
                        <a:t>Adultos</a:t>
                      </a:r>
                    </a:p>
                  </a:txBody>
                  <a:tcPr anchor="ctr"/>
                </a:tc>
                <a:tc>
                  <a:txBody>
                    <a:bodyPr/>
                    <a:lstStyle/>
                    <a:p>
                      <a:pPr algn="ctr"/>
                      <a:r>
                        <a:rPr lang="es-PE" sz="2000" noProof="0" dirty="0">
                          <a:effectLst>
                            <a:outerShdw blurRad="38100" dist="38100" dir="2700000" algn="tl">
                              <a:srgbClr val="000000">
                                <a:alpha val="43137"/>
                              </a:srgbClr>
                            </a:outerShdw>
                          </a:effectLst>
                        </a:rPr>
                        <a:t>Comentario</a:t>
                      </a:r>
                    </a:p>
                  </a:txBody>
                  <a:tcPr anchor="ctr"/>
                </a:tc>
                <a:extLst>
                  <a:ext uri="{0D108BD9-81ED-4DB2-BD59-A6C34878D82A}">
                    <a16:rowId xmlns:a16="http://schemas.microsoft.com/office/drawing/2014/main" val="10000"/>
                  </a:ext>
                </a:extLst>
              </a:tr>
              <a:tr h="2784802">
                <a:tc>
                  <a:txBody>
                    <a:bodyPr/>
                    <a:lstStyle/>
                    <a:p>
                      <a:pPr algn="ctr"/>
                      <a:r>
                        <a:rPr lang="es-PE" sz="2400" b="1" noProof="0" dirty="0"/>
                        <a:t>Nivel 1</a:t>
                      </a:r>
                    </a:p>
                  </a:txBody>
                  <a:tcPr anchor="ctr"/>
                </a:tc>
                <a:tc>
                  <a:txBody>
                    <a:bodyPr/>
                    <a:lstStyle/>
                    <a:p>
                      <a:pPr algn="ctr"/>
                      <a:r>
                        <a:rPr lang="es-PE" sz="2400" b="1" noProof="0" dirty="0"/>
                        <a:t>Nivel 1</a:t>
                      </a:r>
                    </a:p>
                  </a:txBody>
                  <a:tcPr anchor="ctr"/>
                </a:tc>
                <a:tc>
                  <a:txBody>
                    <a:bodyPr/>
                    <a:lstStyle/>
                    <a:p>
                      <a:pPr algn="ctr"/>
                      <a:r>
                        <a:rPr lang="es-PE" sz="2400" b="1" noProof="0" dirty="0"/>
                        <a:t>2~3</a:t>
                      </a:r>
                    </a:p>
                    <a:p>
                      <a:pPr algn="ctr"/>
                      <a:r>
                        <a:rPr lang="es-PE" sz="2400" b="1" noProof="0" dirty="0"/>
                        <a:t>vasos</a:t>
                      </a:r>
                    </a:p>
                    <a:p>
                      <a:pPr algn="ctr"/>
                      <a:r>
                        <a:rPr lang="es-PE" sz="2400" b="1" noProof="0" dirty="0"/>
                        <a:t>al día</a:t>
                      </a:r>
                    </a:p>
                  </a:txBody>
                  <a:tcPr anchor="ctr"/>
                </a:tc>
                <a:tc>
                  <a:txBody>
                    <a:bodyPr/>
                    <a:lstStyle/>
                    <a:p>
                      <a:pPr algn="ctr"/>
                      <a:r>
                        <a:rPr lang="es-PE" sz="2400" b="1" noProof="0" dirty="0"/>
                        <a:t>Nivel 1~2</a:t>
                      </a:r>
                    </a:p>
                  </a:txBody>
                  <a:tcPr anchor="ctr"/>
                </a:tc>
                <a:tc>
                  <a:txBody>
                    <a:bodyPr/>
                    <a:lstStyle/>
                    <a:p>
                      <a:pPr algn="ctr"/>
                      <a:r>
                        <a:rPr lang="es-PE" sz="2400" b="1" noProof="0" dirty="0"/>
                        <a:t>Nivel 2~3</a:t>
                      </a:r>
                    </a:p>
                  </a:txBody>
                  <a:tcPr anchor="ctr"/>
                </a:tc>
                <a:tc>
                  <a:txBody>
                    <a:bodyPr/>
                    <a:lstStyle/>
                    <a:p>
                      <a:pPr algn="ctr"/>
                      <a:endParaRPr lang="es-PE" sz="2000" noProof="0" dirty="0"/>
                    </a:p>
                  </a:txBody>
                  <a:tcPr/>
                </a:tc>
                <a:extLst>
                  <a:ext uri="{0D108BD9-81ED-4DB2-BD59-A6C34878D82A}">
                    <a16:rowId xmlns:a16="http://schemas.microsoft.com/office/drawing/2014/main" val="10001"/>
                  </a:ext>
                </a:extLst>
              </a:tr>
            </a:tbl>
          </a:graphicData>
        </a:graphic>
      </p:graphicFrame>
      <p:sp>
        <p:nvSpPr>
          <p:cNvPr id="13" name="Rectangle 12"/>
          <p:cNvSpPr/>
          <p:nvPr/>
        </p:nvSpPr>
        <p:spPr>
          <a:xfrm>
            <a:off x="0" y="914400"/>
            <a:ext cx="9144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PE" sz="5400" b="1" spc="50" dirty="0">
                <a:ln w="11430"/>
                <a:solidFill>
                  <a:srgbClr val="7030A0"/>
                </a:solidFill>
                <a:effectLst>
                  <a:outerShdw blurRad="76200" dist="50800" dir="5400000" algn="tl" rotWithShape="0">
                    <a:srgbClr val="000000">
                      <a:alpha val="65000"/>
                    </a:srgbClr>
                  </a:outerShdw>
                </a:effectLst>
              </a:rPr>
              <a:t>Quienes pueden beber el</a:t>
            </a:r>
            <a:endParaRPr lang="es-PE" sz="5400" b="1" cap="none" spc="50" dirty="0">
              <a:ln w="11430"/>
              <a:solidFill>
                <a:srgbClr val="7030A0"/>
              </a:solidFill>
              <a:effectLst>
                <a:outerShdw blurRad="76200" dist="50800" dir="5400000" algn="tl" rotWithShape="0">
                  <a:srgbClr val="000000">
                    <a:alpha val="65000"/>
                  </a:srgbClr>
                </a:outerShdw>
              </a:effectLst>
            </a:endParaRPr>
          </a:p>
          <a:p>
            <a:pPr algn="ctr"/>
            <a:r>
              <a:rPr lang="es-PE" sz="5400" b="1" cap="none" spc="50" dirty="0">
                <a:ln w="11430"/>
                <a:solidFill>
                  <a:srgbClr val="7030A0"/>
                </a:solidFill>
                <a:effectLst>
                  <a:outerShdw blurRad="76200" dist="50800" dir="5400000" algn="tl" rotWithShape="0">
                    <a:srgbClr val="000000">
                      <a:alpha val="65000"/>
                    </a:srgbClr>
                  </a:outerShdw>
                </a:effectLst>
              </a:rPr>
              <a:t>agua alcalina ionizada</a:t>
            </a:r>
          </a:p>
        </p:txBody>
      </p:sp>
      <p:pic>
        <p:nvPicPr>
          <p:cNvPr id="2" name="Picture 1" descr="A screenshot of a video game&#10;&#10;Description automatically generated with medium confidence">
            <a:extLst>
              <a:ext uri="{FF2B5EF4-FFF2-40B4-BE49-F238E27FC236}">
                <a16:creationId xmlns:a16="http://schemas.microsoft.com/office/drawing/2014/main" id="{A5B1FBD6-AA4A-0363-80B2-FAC992E54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28600"/>
            <a:ext cx="2667000" cy="657225"/>
          </a:xfrm>
          <a:prstGeom prst="rect">
            <a:avLst/>
          </a:prstGeom>
        </p:spPr>
      </p:pic>
    </p:spTree>
    <p:extLst>
      <p:ext uri="{BB962C8B-B14F-4D97-AF65-F5344CB8AC3E}">
        <p14:creationId xmlns:p14="http://schemas.microsoft.com/office/powerpoint/2010/main" val="92593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3887330"/>
              </p:ext>
            </p:extLst>
          </p:nvPr>
        </p:nvGraphicFramePr>
        <p:xfrm>
          <a:off x="228600" y="1143000"/>
          <a:ext cx="8686800" cy="5534706"/>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252266">
                <a:tc>
                  <a:txBody>
                    <a:bodyPr/>
                    <a:lstStyle/>
                    <a:p>
                      <a:endParaRPr lang="en-US" dirty="0"/>
                    </a:p>
                  </a:txBody>
                  <a:tcPr/>
                </a:tc>
                <a:tc>
                  <a:txBody>
                    <a:bodyPr/>
                    <a:lstStyle/>
                    <a:p>
                      <a:r>
                        <a:rPr lang="es-PE" sz="3200" noProof="0" dirty="0">
                          <a:effectLst>
                            <a:outerShdw blurRad="38100" dist="38100" dir="2700000" algn="tl">
                              <a:srgbClr val="000000">
                                <a:alpha val="43137"/>
                              </a:srgbClr>
                            </a:outerShdw>
                          </a:effectLst>
                        </a:rPr>
                        <a:t>Precaución</a:t>
                      </a:r>
                      <a:r>
                        <a:rPr lang="es-PE" sz="2400" noProof="0" dirty="0">
                          <a:effectLst>
                            <a:outerShdw blurRad="38100" dist="38100" dir="2700000" algn="tl">
                              <a:srgbClr val="000000">
                                <a:alpha val="43137"/>
                              </a:srgbClr>
                            </a:outerShdw>
                          </a:effectLst>
                        </a:rPr>
                        <a:t>:</a:t>
                      </a:r>
                    </a:p>
                    <a:p>
                      <a:r>
                        <a:rPr lang="es-PE" sz="2400" noProof="0" dirty="0">
                          <a:effectLst>
                            <a:outerShdw blurRad="38100" dist="38100" dir="2700000" algn="tl">
                              <a:srgbClr val="000000">
                                <a:alpha val="43137"/>
                              </a:srgbClr>
                            </a:outerShdw>
                          </a:effectLst>
                        </a:rPr>
                        <a:t>Para su seguridad siga las siguientes instrucciones</a:t>
                      </a:r>
                    </a:p>
                  </a:txBody>
                  <a:tcPr anchor="ctr"/>
                </a:tc>
                <a:extLst>
                  <a:ext uri="{0D108BD9-81ED-4DB2-BD59-A6C34878D82A}">
                    <a16:rowId xmlns:a16="http://schemas.microsoft.com/office/drawing/2014/main" val="10000"/>
                  </a:ext>
                </a:extLst>
              </a:tr>
              <a:tr h="1643334">
                <a:tc>
                  <a:txBody>
                    <a:bodyPr/>
                    <a:lstStyle/>
                    <a:p>
                      <a:endParaRPr lang="en-US" dirty="0"/>
                    </a:p>
                  </a:txBody>
                  <a:tcPr/>
                </a:tc>
                <a:tc>
                  <a:txBody>
                    <a:bodyPr/>
                    <a:lstStyle/>
                    <a:p>
                      <a:r>
                        <a:rPr lang="es-PE" sz="2000" b="1" noProof="0" dirty="0">
                          <a:effectLst>
                            <a:outerShdw blurRad="38100" dist="38100" dir="2700000" algn="tl">
                              <a:srgbClr val="000000">
                                <a:alpha val="43137"/>
                              </a:srgbClr>
                            </a:outerShdw>
                          </a:effectLst>
                        </a:rPr>
                        <a:t>No beber en los siguientes tipos de agua</a:t>
                      </a:r>
                    </a:p>
                    <a:p>
                      <a:endParaRPr lang="es-PE" sz="1100" b="1" noProof="0" dirty="0">
                        <a:effectLst>
                          <a:outerShdw blurRad="38100" dist="38100" dir="2700000" algn="tl">
                            <a:srgbClr val="000000">
                              <a:alpha val="43137"/>
                            </a:srgbClr>
                          </a:outerShdw>
                        </a:effectLst>
                      </a:endParaRPr>
                    </a:p>
                    <a:p>
                      <a:pPr marL="285750" indent="-285750">
                        <a:buFont typeface="Arial" pitchFamily="34" charset="0"/>
                        <a:buChar char="•"/>
                      </a:pPr>
                      <a:r>
                        <a:rPr lang="es-PE" sz="1800" noProof="0" dirty="0"/>
                        <a:t>Agua Acida</a:t>
                      </a:r>
                    </a:p>
                    <a:p>
                      <a:pPr marL="285750" indent="-285750">
                        <a:buFont typeface="Arial" pitchFamily="34" charset="0"/>
                        <a:buChar char="•"/>
                      </a:pPr>
                      <a:r>
                        <a:rPr lang="es-PE" sz="1800" noProof="0" dirty="0"/>
                        <a:t>Agua drenada después de la auto limpieza</a:t>
                      </a:r>
                    </a:p>
                    <a:p>
                      <a:pPr marL="285750" indent="-285750">
                        <a:buFont typeface="Arial" pitchFamily="34" charset="0"/>
                        <a:buChar char="•"/>
                      </a:pPr>
                      <a:r>
                        <a:rPr lang="es-PE" sz="1800" noProof="0" dirty="0"/>
                        <a:t>Agua de prueba con el reactivo pH</a:t>
                      </a:r>
                    </a:p>
                    <a:p>
                      <a:pPr marL="285750" indent="-285750">
                        <a:buFont typeface="Arial" pitchFamily="34" charset="0"/>
                        <a:buChar char="•"/>
                      </a:pPr>
                      <a:r>
                        <a:rPr lang="es-PE" sz="1800" noProof="0" dirty="0"/>
                        <a:t>Agua recogida al</a:t>
                      </a:r>
                      <a:r>
                        <a:rPr lang="es-PE" sz="1800" baseline="0" noProof="0" dirty="0"/>
                        <a:t> inicio del sistema (esperar de 1~2 vasos de agua)</a:t>
                      </a:r>
                      <a:endParaRPr lang="es-PE" sz="1800" noProof="0" dirty="0"/>
                    </a:p>
                  </a:txBody>
                  <a:tcPr anchor="ctr"/>
                </a:tc>
                <a:extLst>
                  <a:ext uri="{0D108BD9-81ED-4DB2-BD59-A6C34878D82A}">
                    <a16:rowId xmlns:a16="http://schemas.microsoft.com/office/drawing/2014/main" val="10001"/>
                  </a:ext>
                </a:extLst>
              </a:tr>
              <a:tr h="2140989">
                <a:tc>
                  <a:txBody>
                    <a:bodyPr/>
                    <a:lstStyle/>
                    <a:p>
                      <a:endParaRPr lang="es-PE" noProof="0"/>
                    </a:p>
                  </a:txBody>
                  <a:tcPr/>
                </a:tc>
                <a:tc>
                  <a:txBody>
                    <a:bodyPr/>
                    <a:lstStyle/>
                    <a:p>
                      <a:pPr algn="l"/>
                      <a:r>
                        <a:rPr lang="es-PE" sz="2000" b="1" noProof="0" dirty="0">
                          <a:effectLst>
                            <a:outerShdw blurRad="38100" dist="38100" dir="2700000" algn="tl">
                              <a:srgbClr val="000000">
                                <a:alpha val="43137"/>
                              </a:srgbClr>
                            </a:outerShdw>
                          </a:effectLst>
                        </a:rPr>
                        <a:t>Tener</a:t>
                      </a:r>
                      <a:r>
                        <a:rPr lang="es-PE" sz="2000" b="1" baseline="0" noProof="0" dirty="0">
                          <a:effectLst>
                            <a:outerShdw blurRad="38100" dist="38100" dir="2700000" algn="tl">
                              <a:srgbClr val="000000">
                                <a:alpha val="43137"/>
                              </a:srgbClr>
                            </a:outerShdw>
                          </a:effectLst>
                        </a:rPr>
                        <a:t> cuidado con los siguientes elementos al beber el agua alcalina ionizada</a:t>
                      </a:r>
                    </a:p>
                    <a:p>
                      <a:pPr marL="285750" indent="-285750" algn="l">
                        <a:buFont typeface="Arial" pitchFamily="34" charset="0"/>
                        <a:buChar char="•"/>
                      </a:pPr>
                      <a:r>
                        <a:rPr lang="es-PE" sz="1800" b="0" baseline="0" noProof="0" dirty="0"/>
                        <a:t>No beber el agua alcalina ionizada conjuntamente con sus </a:t>
                      </a:r>
                      <a:r>
                        <a:rPr lang="es-PE" sz="1800" b="1" baseline="0" noProof="0" dirty="0"/>
                        <a:t>medicinas</a:t>
                      </a:r>
                    </a:p>
                    <a:p>
                      <a:pPr marL="285750" indent="-285750" algn="l">
                        <a:buFont typeface="Arial" pitchFamily="34" charset="0"/>
                        <a:buChar char="•"/>
                      </a:pPr>
                      <a:r>
                        <a:rPr lang="es-PE" sz="1800" b="0" noProof="0" dirty="0"/>
                        <a:t>Una persona que sufre de aclorhidria no debe beber agua alcalina. Use agua alcalina de acuerdo con el consejo de su doctor. </a:t>
                      </a:r>
                      <a:r>
                        <a:rPr lang="es-PE" sz="1800" b="1" noProof="0" dirty="0"/>
                        <a:t>(Aclorhidria es una deficiencia anormal de o ausencia del ácido clorhídrico libre en el jugo gástrico, a menudo asociada con la anemia grave y cáncer de estómago.)</a:t>
                      </a:r>
                    </a:p>
                  </a:txBody>
                  <a:tcPr anchor="ct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371600"/>
            <a:ext cx="1066800" cy="838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683030"/>
            <a:ext cx="1143000" cy="1219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4666549"/>
            <a:ext cx="1143000" cy="1244252"/>
          </a:xfrm>
          <a:prstGeom prst="rect">
            <a:avLst/>
          </a:prstGeom>
        </p:spPr>
      </p:pic>
      <p:pic>
        <p:nvPicPr>
          <p:cNvPr id="6" name="Picture 5" descr="A screenshot of a video game&#10;&#10;Description automatically generated with medium confidence">
            <a:extLst>
              <a:ext uri="{FF2B5EF4-FFF2-40B4-BE49-F238E27FC236}">
                <a16:creationId xmlns:a16="http://schemas.microsoft.com/office/drawing/2014/main" id="{EAE51818-8492-4BDF-FEEB-C6096722A5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28600"/>
            <a:ext cx="2667000" cy="657225"/>
          </a:xfrm>
          <a:prstGeom prst="rect">
            <a:avLst/>
          </a:prstGeom>
        </p:spPr>
      </p:pic>
    </p:spTree>
    <p:extLst>
      <p:ext uri="{BB962C8B-B14F-4D97-AF65-F5344CB8AC3E}">
        <p14:creationId xmlns:p14="http://schemas.microsoft.com/office/powerpoint/2010/main" val="241328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96612685"/>
              </p:ext>
            </p:extLst>
          </p:nvPr>
        </p:nvGraphicFramePr>
        <p:xfrm>
          <a:off x="228600" y="1143000"/>
          <a:ext cx="8686800" cy="55626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238716">
                <a:tc>
                  <a:txBody>
                    <a:bodyPr/>
                    <a:lstStyle/>
                    <a:p>
                      <a:endParaRPr lang="en-US" dirty="0"/>
                    </a:p>
                  </a:txBody>
                  <a:tcPr/>
                </a:tc>
                <a:tc>
                  <a:txBody>
                    <a:bodyPr/>
                    <a:lstStyle/>
                    <a:p>
                      <a:r>
                        <a:rPr lang="es-PE" sz="3200" noProof="0" dirty="0">
                          <a:effectLst>
                            <a:outerShdw blurRad="38100" dist="38100" dir="2700000" algn="tl">
                              <a:srgbClr val="000000">
                                <a:alpha val="43137"/>
                              </a:srgbClr>
                            </a:outerShdw>
                          </a:effectLst>
                        </a:rPr>
                        <a:t>Precaución</a:t>
                      </a:r>
                      <a:r>
                        <a:rPr lang="es-PE" sz="2400" noProof="0" dirty="0">
                          <a:effectLst>
                            <a:outerShdw blurRad="38100" dist="38100" dir="2700000" algn="tl">
                              <a:srgbClr val="000000">
                                <a:alpha val="43137"/>
                              </a:srgbClr>
                            </a:outerShdw>
                          </a:effectLst>
                        </a:rPr>
                        <a:t>:</a:t>
                      </a:r>
                    </a:p>
                    <a:p>
                      <a:r>
                        <a:rPr lang="es-PE" sz="2400" noProof="0" dirty="0">
                          <a:effectLst>
                            <a:outerShdw blurRad="38100" dist="38100" dir="2700000" algn="tl">
                              <a:srgbClr val="000000">
                                <a:alpha val="43137"/>
                              </a:srgbClr>
                            </a:outerShdw>
                          </a:effectLst>
                        </a:rPr>
                        <a:t>Para su seguridad siga las siguientes instrucciones</a:t>
                      </a:r>
                    </a:p>
                  </a:txBody>
                  <a:tcPr anchor="ctr"/>
                </a:tc>
                <a:extLst>
                  <a:ext uri="{0D108BD9-81ED-4DB2-BD59-A6C34878D82A}">
                    <a16:rowId xmlns:a16="http://schemas.microsoft.com/office/drawing/2014/main" val="10000"/>
                  </a:ext>
                </a:extLst>
              </a:tr>
              <a:tr h="2341936">
                <a:tc>
                  <a:txBody>
                    <a:bodyPr/>
                    <a:lstStyle/>
                    <a:p>
                      <a:endParaRPr lang="en-US" dirty="0"/>
                    </a:p>
                  </a:txBody>
                  <a:tcPr/>
                </a:tc>
                <a:tc>
                  <a:txBody>
                    <a:bodyPr/>
                    <a:lstStyle/>
                    <a:p>
                      <a:pPr marL="285750" indent="-285750">
                        <a:buFont typeface="Arial" pitchFamily="34" charset="0"/>
                        <a:buChar char="•"/>
                      </a:pPr>
                      <a:r>
                        <a:rPr lang="es-PE" sz="1800" noProof="0" dirty="0"/>
                        <a:t>No utilice el agua para la crianza de peses de colores o </a:t>
                      </a:r>
                      <a:r>
                        <a:rPr lang="es-PE" sz="1800" baseline="0" noProof="0" dirty="0"/>
                        <a:t>tropicales</a:t>
                      </a:r>
                    </a:p>
                    <a:p>
                      <a:pPr marL="285750" indent="-285750">
                        <a:buFont typeface="Arial" pitchFamily="34" charset="0"/>
                        <a:buChar char="•"/>
                      </a:pPr>
                      <a:r>
                        <a:rPr lang="es-PE" sz="1800" baseline="0" noProof="0" dirty="0"/>
                        <a:t>No utilice ningún envase de aluminio hace vulnerables al agua alcalina ionizada</a:t>
                      </a:r>
                    </a:p>
                    <a:p>
                      <a:pPr marL="285750" indent="-285750">
                        <a:buFont typeface="Arial" pitchFamily="34" charset="0"/>
                        <a:buChar char="•"/>
                      </a:pPr>
                      <a:r>
                        <a:rPr lang="es-PE" sz="1800" baseline="0" noProof="0" dirty="0"/>
                        <a:t>No utilice ningún envase de cobre hace vulnerable al agua alcalina ionizada</a:t>
                      </a:r>
                    </a:p>
                    <a:p>
                      <a:pPr marL="285750" indent="-285750">
                        <a:buFont typeface="Arial" pitchFamily="34" charset="0"/>
                        <a:buChar char="•"/>
                      </a:pPr>
                      <a:r>
                        <a:rPr lang="es-PE" sz="1800" baseline="0" noProof="0" dirty="0"/>
                        <a:t>No beba el agua alcalina ionizada si lo ha guardado un periodo de tiempo largo</a:t>
                      </a:r>
                      <a:endParaRPr lang="en-US" sz="1800" b="1" dirty="0"/>
                    </a:p>
                  </a:txBody>
                  <a:tcPr anchor="ctr"/>
                </a:tc>
                <a:extLst>
                  <a:ext uri="{0D108BD9-81ED-4DB2-BD59-A6C34878D82A}">
                    <a16:rowId xmlns:a16="http://schemas.microsoft.com/office/drawing/2014/main" val="10001"/>
                  </a:ext>
                </a:extLst>
              </a:tr>
              <a:tr h="1981948">
                <a:tc>
                  <a:txBody>
                    <a:bodyPr/>
                    <a:lstStyle/>
                    <a:p>
                      <a:endParaRPr lang="en-US" dirty="0"/>
                    </a:p>
                  </a:txBody>
                  <a:tcPr/>
                </a:tc>
                <a:tc>
                  <a:txBody>
                    <a:bodyPr/>
                    <a:lstStyle/>
                    <a:p>
                      <a:pPr marL="285750" indent="-285750">
                        <a:buFont typeface="Arial" pitchFamily="34" charset="0"/>
                        <a:buChar char="•"/>
                      </a:pPr>
                      <a:r>
                        <a:rPr lang="es-ES" sz="1800" dirty="0"/>
                        <a:t>Aquellas personas que acaban de comenzar con el agua deben iniciar con una pequeña cantidad de casi el pH del agua neutral, y luego ajustar el nivel de pH gradualmente para beber el agua.</a:t>
                      </a:r>
                    </a:p>
                    <a:p>
                      <a:pPr marL="0" indent="0">
                        <a:buFont typeface="Arial" pitchFamily="34" charset="0"/>
                        <a:buNone/>
                      </a:pPr>
                      <a:r>
                        <a:rPr lang="es-ES" sz="1600" dirty="0"/>
                        <a:t>      </a:t>
                      </a:r>
                    </a:p>
                    <a:p>
                      <a:pPr marL="0" indent="0">
                        <a:buFont typeface="Arial" pitchFamily="34" charset="0"/>
                        <a:buNone/>
                      </a:pPr>
                      <a:r>
                        <a:rPr lang="es-ES" sz="1600" b="1" dirty="0"/>
                        <a:t>   </a:t>
                      </a:r>
                      <a:r>
                        <a:rPr lang="es-ES" sz="1800" b="1" dirty="0"/>
                        <a:t>  (nivel 1 del agua alcalina ionizada es para el consumo inicial)</a:t>
                      </a:r>
                      <a:endParaRPr lang="en-US" sz="1600" b="1" dirty="0"/>
                    </a:p>
                  </a:txBody>
                  <a:tcPr anchor="ct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371600"/>
            <a:ext cx="1066800" cy="838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79" y="2971800"/>
            <a:ext cx="1123293" cy="1219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53" y="5145716"/>
            <a:ext cx="1123293" cy="1244252"/>
          </a:xfrm>
          <a:prstGeom prst="rect">
            <a:avLst/>
          </a:prstGeom>
        </p:spPr>
      </p:pic>
      <p:pic>
        <p:nvPicPr>
          <p:cNvPr id="6" name="Picture 5" descr="A screenshot of a video game&#10;&#10;Description automatically generated with medium confidence">
            <a:extLst>
              <a:ext uri="{FF2B5EF4-FFF2-40B4-BE49-F238E27FC236}">
                <a16:creationId xmlns:a16="http://schemas.microsoft.com/office/drawing/2014/main" id="{0CB9F3F8-4F68-9A66-CC1E-2257D8D893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28600"/>
            <a:ext cx="2667000" cy="657225"/>
          </a:xfrm>
          <a:prstGeom prst="rect">
            <a:avLst/>
          </a:prstGeom>
        </p:spPr>
      </p:pic>
    </p:spTree>
    <p:extLst>
      <p:ext uri="{BB962C8B-B14F-4D97-AF65-F5344CB8AC3E}">
        <p14:creationId xmlns:p14="http://schemas.microsoft.com/office/powerpoint/2010/main" val="2093545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9003915"/>
              </p:ext>
            </p:extLst>
          </p:nvPr>
        </p:nvGraphicFramePr>
        <p:xfrm>
          <a:off x="228600" y="1676400"/>
          <a:ext cx="6829926" cy="5022133"/>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5153526">
                  <a:extLst>
                    <a:ext uri="{9D8B030D-6E8A-4147-A177-3AD203B41FA5}">
                      <a16:colId xmlns:a16="http://schemas.microsoft.com/office/drawing/2014/main" val="20001"/>
                    </a:ext>
                  </a:extLst>
                </a:gridCol>
              </a:tblGrid>
              <a:tr h="1645205">
                <a:tc>
                  <a:txBody>
                    <a:bodyPr/>
                    <a:lstStyle/>
                    <a:p>
                      <a:pPr algn="ctr"/>
                      <a:r>
                        <a:rPr lang="es-PE" sz="2000" b="1" noProof="0" dirty="0">
                          <a:effectLst>
                            <a:outerShdw blurRad="38100" dist="38100" dir="2700000" algn="tl">
                              <a:srgbClr val="000000">
                                <a:alpha val="43137"/>
                              </a:srgbClr>
                            </a:outerShdw>
                          </a:effectLst>
                        </a:rPr>
                        <a:t>Cuando se cocina el arroz</a:t>
                      </a:r>
                    </a:p>
                  </a:txBody>
                  <a:tcPr anchor="ctr"/>
                </a:tc>
                <a:tc>
                  <a:txBody>
                    <a:bodyPr/>
                    <a:lstStyle/>
                    <a:p>
                      <a:r>
                        <a:rPr lang="es-ES" sz="1800" b="0" dirty="0"/>
                        <a:t>Tratar de cocinar el arroz después de remojar el arroz con el agua alcalina por 30 ~ 60 minutos de antelación. Cuando se cocina el arroz con agua alcalina, el arroz será brillante como el arroz glutinoso, sabroso, bien almacenada y mantenida fresca por un largo período de tiempo.</a:t>
                      </a:r>
                      <a:endParaRPr lang="en-US" sz="1800" b="0" dirty="0"/>
                    </a:p>
                  </a:txBody>
                  <a:tcPr anchor="ctr"/>
                </a:tc>
                <a:extLst>
                  <a:ext uri="{0D108BD9-81ED-4DB2-BD59-A6C34878D82A}">
                    <a16:rowId xmlns:a16="http://schemas.microsoft.com/office/drawing/2014/main" val="10000"/>
                  </a:ext>
                </a:extLst>
              </a:tr>
              <a:tr h="759326">
                <a:tc>
                  <a:txBody>
                    <a:bodyPr/>
                    <a:lstStyle/>
                    <a:p>
                      <a:pPr algn="ctr"/>
                      <a:r>
                        <a:rPr lang="es-PE" sz="2000" b="1" noProof="0" dirty="0">
                          <a:effectLst>
                            <a:outerShdw blurRad="38100" dist="38100" dir="2700000" algn="tl">
                              <a:srgbClr val="000000">
                                <a:alpha val="43137"/>
                              </a:srgbClr>
                            </a:outerShdw>
                          </a:effectLst>
                        </a:rPr>
                        <a:t>Café, te y otros</a:t>
                      </a:r>
                    </a:p>
                  </a:txBody>
                  <a:tcPr anchor="ctr"/>
                </a:tc>
                <a:tc>
                  <a:txBody>
                    <a:bodyPr/>
                    <a:lstStyle/>
                    <a:p>
                      <a:r>
                        <a:rPr lang="es-ES" sz="1800" dirty="0"/>
                        <a:t>Ayuda a quitar el sabor amargo del café y el sabor astringente del té negro, así como enriquecer el tenue sabor y aroma peculiar del té negro.</a:t>
                      </a:r>
                      <a:endParaRPr lang="en-US" sz="1800" dirty="0"/>
                    </a:p>
                  </a:txBody>
                  <a:tcPr anchor="ctr"/>
                </a:tc>
                <a:extLst>
                  <a:ext uri="{0D108BD9-81ED-4DB2-BD59-A6C34878D82A}">
                    <a16:rowId xmlns:a16="http://schemas.microsoft.com/office/drawing/2014/main" val="10001"/>
                  </a:ext>
                </a:extLst>
              </a:tr>
              <a:tr h="1005840">
                <a:tc>
                  <a:txBody>
                    <a:bodyPr/>
                    <a:lstStyle/>
                    <a:p>
                      <a:pPr algn="ctr"/>
                      <a:r>
                        <a:rPr lang="es-PE" sz="2000" b="1" noProof="0" dirty="0">
                          <a:effectLst>
                            <a:outerShdw blurRad="38100" dist="38100" dir="2700000" algn="tl">
                              <a:srgbClr val="000000">
                                <a:alpha val="43137"/>
                              </a:srgbClr>
                            </a:outerShdw>
                          </a:effectLst>
                        </a:rPr>
                        <a:t>Consumo excesivo de alcohol y resaca</a:t>
                      </a:r>
                    </a:p>
                  </a:txBody>
                  <a:tcPr anchor="ctr"/>
                </a:tc>
                <a:tc>
                  <a:txBody>
                    <a:bodyPr/>
                    <a:lstStyle/>
                    <a:p>
                      <a:r>
                        <a:rPr lang="es-ES" sz="1800" dirty="0"/>
                        <a:t>Va a ser bueno para la salud si se bebe antes de ir a dormir o beber con el estómago vacío por la mañana.</a:t>
                      </a:r>
                      <a:endParaRPr lang="en-US" sz="1800" dirty="0"/>
                    </a:p>
                  </a:txBody>
                  <a:tcPr anchor="ctr"/>
                </a:tc>
                <a:extLst>
                  <a:ext uri="{0D108BD9-81ED-4DB2-BD59-A6C34878D82A}">
                    <a16:rowId xmlns:a16="http://schemas.microsoft.com/office/drawing/2014/main" val="10002"/>
                  </a:ext>
                </a:extLst>
              </a:tr>
              <a:tr h="1059733">
                <a:tc>
                  <a:txBody>
                    <a:bodyPr/>
                    <a:lstStyle/>
                    <a:p>
                      <a:pPr algn="ctr"/>
                      <a:r>
                        <a:rPr lang="es-PE" sz="2000" b="1" noProof="0" dirty="0">
                          <a:effectLst>
                            <a:outerShdw blurRad="38100" dist="38100" dir="2700000" algn="tl">
                              <a:srgbClr val="000000">
                                <a:alpha val="43137"/>
                              </a:srgbClr>
                            </a:outerShdw>
                          </a:effectLst>
                        </a:rPr>
                        <a:t>Bebidas alcohólicas</a:t>
                      </a:r>
                    </a:p>
                  </a:txBody>
                  <a:tcPr anchor="ctr"/>
                </a:tc>
                <a:tc>
                  <a:txBody>
                    <a:bodyPr/>
                    <a:lstStyle/>
                    <a:p>
                      <a:r>
                        <a:rPr lang="es-ES" sz="1800" dirty="0"/>
                        <a:t>Los licores se harán muy suave y blando. Al hacer un cóctel de hielo con el agua alcalina, el sabor será mejor.</a:t>
                      </a:r>
                      <a:endParaRPr lang="en-US" sz="1800" dirty="0"/>
                    </a:p>
                  </a:txBody>
                  <a:tcPr anchor="ct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4924" y="1926133"/>
            <a:ext cx="1524276" cy="112186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6581" y="3276600"/>
            <a:ext cx="1200219" cy="120021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4876800"/>
            <a:ext cx="1600200" cy="1384300"/>
          </a:xfrm>
          <a:prstGeom prst="rect">
            <a:avLst/>
          </a:prstGeom>
        </p:spPr>
      </p:pic>
      <p:sp>
        <p:nvSpPr>
          <p:cNvPr id="6" name="Rectangle 5"/>
          <p:cNvSpPr/>
          <p:nvPr/>
        </p:nvSpPr>
        <p:spPr>
          <a:xfrm>
            <a:off x="0" y="801469"/>
            <a:ext cx="9147313"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a:ln w="11430"/>
                <a:solidFill>
                  <a:srgbClr val="7030A0"/>
                </a:solidFill>
                <a:effectLst>
                  <a:outerShdw blurRad="50800" dist="39000" dir="5460000" algn="tl">
                    <a:srgbClr val="000000">
                      <a:alpha val="38000"/>
                    </a:srgbClr>
                  </a:outerShdw>
                </a:effectLst>
              </a:rPr>
              <a:t>Cómo usar el agua alcalina ionizada</a:t>
            </a:r>
          </a:p>
        </p:txBody>
      </p:sp>
      <p:pic>
        <p:nvPicPr>
          <p:cNvPr id="7" name="Picture 6" descr="A screenshot of a video game&#10;&#10;Description automatically generated with medium confidence">
            <a:extLst>
              <a:ext uri="{FF2B5EF4-FFF2-40B4-BE49-F238E27FC236}">
                <a16:creationId xmlns:a16="http://schemas.microsoft.com/office/drawing/2014/main" id="{81129464-5615-E619-1AE0-D37E182490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28600"/>
            <a:ext cx="2667000" cy="657225"/>
          </a:xfrm>
          <a:prstGeom prst="rect">
            <a:avLst/>
          </a:prstGeom>
        </p:spPr>
      </p:pic>
    </p:spTree>
    <p:extLst>
      <p:ext uri="{BB962C8B-B14F-4D97-AF65-F5344CB8AC3E}">
        <p14:creationId xmlns:p14="http://schemas.microsoft.com/office/powerpoint/2010/main" val="213677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14799271"/>
              </p:ext>
            </p:extLst>
          </p:nvPr>
        </p:nvGraphicFramePr>
        <p:xfrm>
          <a:off x="228600" y="1676400"/>
          <a:ext cx="6829926" cy="50292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5153526">
                  <a:extLst>
                    <a:ext uri="{9D8B030D-6E8A-4147-A177-3AD203B41FA5}">
                      <a16:colId xmlns:a16="http://schemas.microsoft.com/office/drawing/2014/main" val="20001"/>
                    </a:ext>
                  </a:extLst>
                </a:gridCol>
              </a:tblGrid>
              <a:tr h="2217886">
                <a:tc>
                  <a:txBody>
                    <a:bodyPr/>
                    <a:lstStyle/>
                    <a:p>
                      <a:pPr algn="ctr"/>
                      <a:r>
                        <a:rPr lang="es-PE" sz="2000" b="1" noProof="0" dirty="0">
                          <a:effectLst>
                            <a:outerShdw blurRad="38100" dist="38100" dir="2700000" algn="tl">
                              <a:srgbClr val="000000">
                                <a:alpha val="43137"/>
                              </a:srgbClr>
                            </a:outerShdw>
                          </a:effectLst>
                        </a:rPr>
                        <a:t>Varios platos</a:t>
                      </a:r>
                    </a:p>
                  </a:txBody>
                  <a:tcPr anchor="ctr"/>
                </a:tc>
                <a:tc>
                  <a:txBody>
                    <a:bodyPr/>
                    <a:lstStyle/>
                    <a:p>
                      <a:r>
                        <a:rPr lang="es-ES" sz="1800" b="0" dirty="0"/>
                        <a:t>Al cocinar los brotes de bambú, brotes de árboles, taro y algas con el agua alcalina, el gusto y el sabor penetrante de  acidificación se ha ido, mientras que el sabor natural a enriquecido. Cuando se utiliza con el agua para cocinar el pescado, el olor a pescado será eliminado, por lo que el sabor de pescado mejora.</a:t>
                      </a:r>
                      <a:endParaRPr lang="en-US" sz="1800" b="0" dirty="0"/>
                    </a:p>
                  </a:txBody>
                  <a:tcPr anchor="ctr"/>
                </a:tc>
                <a:extLst>
                  <a:ext uri="{0D108BD9-81ED-4DB2-BD59-A6C34878D82A}">
                    <a16:rowId xmlns:a16="http://schemas.microsoft.com/office/drawing/2014/main" val="10000"/>
                  </a:ext>
                </a:extLst>
              </a:tr>
              <a:tr h="2811314">
                <a:tc>
                  <a:txBody>
                    <a:bodyPr/>
                    <a:lstStyle/>
                    <a:p>
                      <a:pPr algn="ctr"/>
                      <a:r>
                        <a:rPr lang="es-PE" sz="2000" b="1" noProof="0" dirty="0">
                          <a:effectLst>
                            <a:outerShdw blurRad="38100" dist="38100" dir="2700000" algn="tl">
                              <a:srgbClr val="000000">
                                <a:alpha val="43137"/>
                              </a:srgbClr>
                            </a:outerShdw>
                          </a:effectLst>
                        </a:rPr>
                        <a:t>Plantas</a:t>
                      </a:r>
                    </a:p>
                  </a:txBody>
                  <a:tcPr anchor="ctr"/>
                </a:tc>
                <a:tc>
                  <a:txBody>
                    <a:bodyPr/>
                    <a:lstStyle/>
                    <a:p>
                      <a:r>
                        <a:rPr lang="es-ES" sz="1800" dirty="0"/>
                        <a:t>Si las semillas se sumergen en el agua alcalina antes de ser sembrado, se mejorará la tasa de germinación. Incluso en caso de corte o injerto tallo, las plantas arraiguen mejor. Cuando se aplica el agua para las plantas ornamentales, se facilitará el crecimiento de las raíces. El agua alcalina va a neutralizar el ácido solido y facilitar eficazmente el crecimiento de las plantas.</a:t>
                      </a:r>
                      <a:endParaRPr lang="en-US" sz="1800" dirty="0"/>
                    </a:p>
                  </a:txBody>
                  <a:tcPr anchor="ct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8525" y="2133600"/>
            <a:ext cx="1590675" cy="1295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525" y="4572000"/>
            <a:ext cx="1590675" cy="1480847"/>
          </a:xfrm>
          <a:prstGeom prst="rect">
            <a:avLst/>
          </a:prstGeom>
        </p:spPr>
      </p:pic>
      <p:sp>
        <p:nvSpPr>
          <p:cNvPr id="9" name="Rectangle 8">
            <a:extLst>
              <a:ext uri="{FF2B5EF4-FFF2-40B4-BE49-F238E27FC236}">
                <a16:creationId xmlns:a16="http://schemas.microsoft.com/office/drawing/2014/main" id="{B56BB0DA-CCA7-4F2F-91AC-AA079606D277}"/>
              </a:ext>
            </a:extLst>
          </p:cNvPr>
          <p:cNvSpPr/>
          <p:nvPr/>
        </p:nvSpPr>
        <p:spPr>
          <a:xfrm>
            <a:off x="0" y="801469"/>
            <a:ext cx="9147313"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a:ln w="11430"/>
                <a:solidFill>
                  <a:srgbClr val="7030A0"/>
                </a:solidFill>
                <a:effectLst>
                  <a:outerShdw blurRad="50800" dist="39000" dir="5460000" algn="tl">
                    <a:srgbClr val="000000">
                      <a:alpha val="38000"/>
                    </a:srgbClr>
                  </a:outerShdw>
                </a:effectLst>
              </a:rPr>
              <a:t>Cómo usar el agua alcalina ionizada</a:t>
            </a:r>
          </a:p>
        </p:txBody>
      </p:sp>
      <p:pic>
        <p:nvPicPr>
          <p:cNvPr id="3" name="Picture 2" descr="A screenshot of a video game&#10;&#10;Description automatically generated with medium confidence">
            <a:extLst>
              <a:ext uri="{FF2B5EF4-FFF2-40B4-BE49-F238E27FC236}">
                <a16:creationId xmlns:a16="http://schemas.microsoft.com/office/drawing/2014/main" id="{A387E803-A36F-709A-21BE-BA64E5983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228600"/>
            <a:ext cx="2667000" cy="657225"/>
          </a:xfrm>
          <a:prstGeom prst="rect">
            <a:avLst/>
          </a:prstGeom>
        </p:spPr>
      </p:pic>
    </p:spTree>
    <p:extLst>
      <p:ext uri="{BB962C8B-B14F-4D97-AF65-F5344CB8AC3E}">
        <p14:creationId xmlns:p14="http://schemas.microsoft.com/office/powerpoint/2010/main" val="211247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39169652"/>
              </p:ext>
            </p:extLst>
          </p:nvPr>
        </p:nvGraphicFramePr>
        <p:xfrm>
          <a:off x="228600" y="1676400"/>
          <a:ext cx="6829927" cy="50292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5077327">
                  <a:extLst>
                    <a:ext uri="{9D8B030D-6E8A-4147-A177-3AD203B41FA5}">
                      <a16:colId xmlns:a16="http://schemas.microsoft.com/office/drawing/2014/main" val="20001"/>
                    </a:ext>
                  </a:extLst>
                </a:gridCol>
              </a:tblGrid>
              <a:tr h="1565890">
                <a:tc>
                  <a:txBody>
                    <a:bodyPr/>
                    <a:lstStyle/>
                    <a:p>
                      <a:pPr algn="ctr"/>
                      <a:r>
                        <a:rPr lang="es-PE" sz="2000" b="1" noProof="0" dirty="0">
                          <a:effectLst>
                            <a:outerShdw blurRad="38100" dist="38100" dir="2700000" algn="tl">
                              <a:srgbClr val="000000">
                                <a:alpha val="43137"/>
                              </a:srgbClr>
                            </a:outerShdw>
                          </a:effectLst>
                        </a:rPr>
                        <a:t>Fruta,</a:t>
                      </a:r>
                      <a:r>
                        <a:rPr lang="es-PE" sz="2000" b="1" baseline="0" noProof="0" dirty="0">
                          <a:effectLst>
                            <a:outerShdw blurRad="38100" dist="38100" dir="2700000" algn="tl">
                              <a:srgbClr val="000000">
                                <a:alpha val="43137"/>
                              </a:srgbClr>
                            </a:outerShdw>
                          </a:effectLst>
                        </a:rPr>
                        <a:t> verduras</a:t>
                      </a:r>
                      <a:endParaRPr lang="es-PE" sz="2000" b="1" noProof="0" dirty="0">
                        <a:effectLst>
                          <a:outerShdw blurRad="38100" dist="38100" dir="2700000" algn="tl">
                            <a:srgbClr val="000000">
                              <a:alpha val="43137"/>
                            </a:srgbClr>
                          </a:outerShdw>
                        </a:effectLst>
                      </a:endParaRPr>
                    </a:p>
                  </a:txBody>
                  <a:tcPr anchor="ctr"/>
                </a:tc>
                <a:tc>
                  <a:txBody>
                    <a:bodyPr/>
                    <a:lstStyle/>
                    <a:p>
                      <a:r>
                        <a:rPr lang="es-ES" sz="1800" b="0" dirty="0"/>
                        <a:t>Si las verduras o frutas que han de ser almacenado dentro de la refrigeradora se lavan con el agua alcalina, se van</a:t>
                      </a:r>
                      <a:r>
                        <a:rPr lang="es-ES" sz="1800" b="0" baseline="0" dirty="0"/>
                        <a:t> a</a:t>
                      </a:r>
                      <a:r>
                        <a:rPr lang="es-ES" sz="1800" b="0" dirty="0"/>
                        <a:t> mantener frescos durante un período de tiempo más largo.</a:t>
                      </a:r>
                      <a:endParaRPr lang="en-US" sz="1800" b="0" dirty="0"/>
                    </a:p>
                  </a:txBody>
                  <a:tcPr anchor="ctr"/>
                </a:tc>
                <a:extLst>
                  <a:ext uri="{0D108BD9-81ED-4DB2-BD59-A6C34878D82A}">
                    <a16:rowId xmlns:a16="http://schemas.microsoft.com/office/drawing/2014/main" val="10000"/>
                  </a:ext>
                </a:extLst>
              </a:tr>
              <a:tr h="1695676">
                <a:tc>
                  <a:txBody>
                    <a:bodyPr/>
                    <a:lstStyle/>
                    <a:p>
                      <a:pPr algn="ctr"/>
                      <a:r>
                        <a:rPr lang="es-PE" sz="2000" b="1" noProof="0" dirty="0">
                          <a:effectLst>
                            <a:outerShdw blurRad="38100" dist="38100" dir="2700000" algn="tl">
                              <a:srgbClr val="000000">
                                <a:alpha val="43137"/>
                              </a:srgbClr>
                            </a:outerShdw>
                          </a:effectLst>
                        </a:rPr>
                        <a:t>Verduras con olores desagradables</a:t>
                      </a:r>
                    </a:p>
                  </a:txBody>
                  <a:tcPr anchor="ctr"/>
                </a:tc>
                <a:tc>
                  <a:txBody>
                    <a:bodyPr/>
                    <a:lstStyle/>
                    <a:p>
                      <a:r>
                        <a:rPr lang="es-ES" sz="1800" dirty="0"/>
                        <a:t>Cuando se cocina después de haber sido empapado en el agua alcalina durante 20 a 30 minutos, se reducirá el olor, haciendo las verduras más suave y más sabroso.</a:t>
                      </a:r>
                      <a:endParaRPr lang="en-US" sz="1800" dirty="0"/>
                    </a:p>
                  </a:txBody>
                  <a:tcPr anchor="ctr"/>
                </a:tc>
                <a:extLst>
                  <a:ext uri="{0D108BD9-81ED-4DB2-BD59-A6C34878D82A}">
                    <a16:rowId xmlns:a16="http://schemas.microsoft.com/office/drawing/2014/main" val="10001"/>
                  </a:ext>
                </a:extLst>
              </a:tr>
              <a:tr h="1767634">
                <a:tc>
                  <a:txBody>
                    <a:bodyPr/>
                    <a:lstStyle/>
                    <a:p>
                      <a:pPr algn="ctr"/>
                      <a:r>
                        <a:rPr lang="es-PE" sz="2000" b="1" noProof="0" dirty="0">
                          <a:effectLst>
                            <a:outerShdw blurRad="38100" dist="38100" dir="2700000" algn="tl">
                              <a:srgbClr val="000000">
                                <a:alpha val="43137"/>
                              </a:srgbClr>
                            </a:outerShdw>
                          </a:effectLst>
                        </a:rPr>
                        <a:t>Leche en polvo para bebes</a:t>
                      </a:r>
                    </a:p>
                  </a:txBody>
                  <a:tcPr anchor="ctr"/>
                </a:tc>
                <a:tc>
                  <a:txBody>
                    <a:bodyPr/>
                    <a:lstStyle/>
                    <a:p>
                      <a:r>
                        <a:rPr lang="es-ES" sz="1800" dirty="0"/>
                        <a:t>Cuando se mezcla con el agua alcalina, la leche en polvo será un alimento más sano para los bebés al tomar.</a:t>
                      </a:r>
                      <a:endParaRPr lang="en-US" sz="1800" dirty="0"/>
                    </a:p>
                  </a:txBody>
                  <a:tcPr anchor="ct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7779" y="3508253"/>
            <a:ext cx="1515341" cy="113662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620" y="2057400"/>
            <a:ext cx="1460500" cy="104321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5111146"/>
            <a:ext cx="1676400" cy="1365854"/>
          </a:xfrm>
          <a:prstGeom prst="rect">
            <a:avLst/>
          </a:prstGeom>
        </p:spPr>
      </p:pic>
      <p:sp>
        <p:nvSpPr>
          <p:cNvPr id="8" name="Rectangle 7">
            <a:extLst>
              <a:ext uri="{FF2B5EF4-FFF2-40B4-BE49-F238E27FC236}">
                <a16:creationId xmlns:a16="http://schemas.microsoft.com/office/drawing/2014/main" id="{CB06046F-0ACB-47A6-8602-67275BB02244}"/>
              </a:ext>
            </a:extLst>
          </p:cNvPr>
          <p:cNvSpPr/>
          <p:nvPr/>
        </p:nvSpPr>
        <p:spPr>
          <a:xfrm>
            <a:off x="0" y="801469"/>
            <a:ext cx="9147313"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a:ln w="11430"/>
                <a:solidFill>
                  <a:srgbClr val="7030A0"/>
                </a:solidFill>
                <a:effectLst>
                  <a:outerShdw blurRad="50800" dist="39000" dir="5460000" algn="tl">
                    <a:srgbClr val="000000">
                      <a:alpha val="38000"/>
                    </a:srgbClr>
                  </a:outerShdw>
                </a:effectLst>
              </a:rPr>
              <a:t>Cómo usar el agua alcalina ionizada</a:t>
            </a:r>
          </a:p>
        </p:txBody>
      </p:sp>
      <p:pic>
        <p:nvPicPr>
          <p:cNvPr id="3" name="Picture 2" descr="A screenshot of a video game&#10;&#10;Description automatically generated with medium confidence">
            <a:extLst>
              <a:ext uri="{FF2B5EF4-FFF2-40B4-BE49-F238E27FC236}">
                <a16:creationId xmlns:a16="http://schemas.microsoft.com/office/drawing/2014/main" id="{A65CA507-9A46-86B7-698A-2428B1F5FC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28600"/>
            <a:ext cx="2667000" cy="657225"/>
          </a:xfrm>
          <a:prstGeom prst="rect">
            <a:avLst/>
          </a:prstGeom>
        </p:spPr>
      </p:pic>
    </p:spTree>
    <p:extLst>
      <p:ext uri="{BB962C8B-B14F-4D97-AF65-F5344CB8AC3E}">
        <p14:creationId xmlns:p14="http://schemas.microsoft.com/office/powerpoint/2010/main" val="253141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5342323"/>
              </p:ext>
            </p:extLst>
          </p:nvPr>
        </p:nvGraphicFramePr>
        <p:xfrm>
          <a:off x="228600" y="1676400"/>
          <a:ext cx="6829927" cy="50292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5153527">
                  <a:extLst>
                    <a:ext uri="{9D8B030D-6E8A-4147-A177-3AD203B41FA5}">
                      <a16:colId xmlns:a16="http://schemas.microsoft.com/office/drawing/2014/main" val="20001"/>
                    </a:ext>
                  </a:extLst>
                </a:gridCol>
              </a:tblGrid>
              <a:tr h="3378994">
                <a:tc>
                  <a:txBody>
                    <a:bodyPr/>
                    <a:lstStyle/>
                    <a:p>
                      <a:pPr algn="ctr"/>
                      <a:r>
                        <a:rPr lang="es-PE" sz="2000" b="1" noProof="0" dirty="0">
                          <a:effectLst>
                            <a:outerShdw blurRad="38100" dist="38100" dir="2700000" algn="tl">
                              <a:srgbClr val="000000">
                                <a:alpha val="43137"/>
                              </a:srgbClr>
                            </a:outerShdw>
                          </a:effectLst>
                        </a:rPr>
                        <a:t>Bañarse, lavarse la cara, lavarse los pies</a:t>
                      </a:r>
                    </a:p>
                  </a:txBody>
                  <a:tcPr anchor="ctr"/>
                </a:tc>
                <a:tc>
                  <a:txBody>
                    <a:bodyPr/>
                    <a:lstStyle/>
                    <a:p>
                      <a:r>
                        <a:rPr lang="es-ES" sz="1800" b="0" dirty="0"/>
                        <a:t>Cuando se utiliza para bañarse, el agua ácida puede ser una hermosa solución, buena para su piel. El agua ácida es astringente ayudando a mantener la piel suave y elástica (la piel es medianamente ácido). Cuando se utiliza el agua acida como enjuague para el lavado del cabello con champú, va a neutralizar la alcalinidad del jabón, ayudando en mantener el pelo brillante. Cuando se utiliza el agua ácida como solución sanitaria o astringente para la piel justo en</a:t>
                      </a:r>
                      <a:r>
                        <a:rPr lang="es-ES" sz="1800" b="0" baseline="0" dirty="0"/>
                        <a:t> el </a:t>
                      </a:r>
                      <a:r>
                        <a:rPr lang="es-ES" sz="1800" b="0" dirty="0"/>
                        <a:t>afeitado, se puede reemplazar la loción o crema para la piel.</a:t>
                      </a:r>
                      <a:endParaRPr lang="en-US" sz="1800" b="0" dirty="0"/>
                    </a:p>
                  </a:txBody>
                  <a:tcPr anchor="ctr"/>
                </a:tc>
                <a:extLst>
                  <a:ext uri="{0D108BD9-81ED-4DB2-BD59-A6C34878D82A}">
                    <a16:rowId xmlns:a16="http://schemas.microsoft.com/office/drawing/2014/main" val="10000"/>
                  </a:ext>
                </a:extLst>
              </a:tr>
              <a:tr h="1650206">
                <a:tc>
                  <a:txBody>
                    <a:bodyPr/>
                    <a:lstStyle/>
                    <a:p>
                      <a:pPr algn="ctr"/>
                      <a:r>
                        <a:rPr lang="es-PE" sz="2000" b="1" noProof="0" dirty="0">
                          <a:effectLst>
                            <a:outerShdw blurRad="38100" dist="38100" dir="2700000" algn="tl">
                              <a:srgbClr val="000000">
                                <a:alpha val="43137"/>
                              </a:srgbClr>
                            </a:outerShdw>
                          </a:effectLst>
                        </a:rPr>
                        <a:t>Arreglo floral</a:t>
                      </a:r>
                    </a:p>
                  </a:txBody>
                  <a:tcPr anchor="ctr"/>
                </a:tc>
                <a:tc>
                  <a:txBody>
                    <a:bodyPr/>
                    <a:lstStyle/>
                    <a:p>
                      <a:r>
                        <a:rPr lang="es-ES" sz="1800" dirty="0"/>
                        <a:t>Cuando el agua ácida diluida 1:2 se aplica a la parte de corte de las flores, que se mantendrá la flor fresca durante un período de tiempo más largo.</a:t>
                      </a:r>
                      <a:endParaRPr lang="en-US" sz="1800" dirty="0"/>
                    </a:p>
                  </a:txBody>
                  <a:tcPr anchor="ct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908" y="5278245"/>
            <a:ext cx="1449666" cy="10858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1908" y="2429886"/>
            <a:ext cx="1449666" cy="1998227"/>
          </a:xfrm>
          <a:prstGeom prst="rect">
            <a:avLst/>
          </a:prstGeom>
        </p:spPr>
      </p:pic>
      <p:sp>
        <p:nvSpPr>
          <p:cNvPr id="10" name="Rectangle 9">
            <a:extLst>
              <a:ext uri="{FF2B5EF4-FFF2-40B4-BE49-F238E27FC236}">
                <a16:creationId xmlns:a16="http://schemas.microsoft.com/office/drawing/2014/main" id="{2CC2C3FE-118E-4B28-B102-9641C2CB5862}"/>
              </a:ext>
            </a:extLst>
          </p:cNvPr>
          <p:cNvSpPr/>
          <p:nvPr/>
        </p:nvSpPr>
        <p:spPr>
          <a:xfrm>
            <a:off x="0" y="762000"/>
            <a:ext cx="9144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a:ln w="11430"/>
                <a:solidFill>
                  <a:srgbClr val="FF9933"/>
                </a:solidFill>
                <a:effectLst>
                  <a:outerShdw blurRad="50800" dist="39000" dir="5460000" algn="tl">
                    <a:srgbClr val="000000">
                      <a:alpha val="38000"/>
                    </a:srgbClr>
                  </a:outerShdw>
                </a:effectLst>
              </a:rPr>
              <a:t>Cómo usar el agua acida ionizada</a:t>
            </a:r>
          </a:p>
        </p:txBody>
      </p:sp>
      <p:pic>
        <p:nvPicPr>
          <p:cNvPr id="3" name="Picture 2" descr="A screenshot of a video game&#10;&#10;Description automatically generated with medium confidence">
            <a:extLst>
              <a:ext uri="{FF2B5EF4-FFF2-40B4-BE49-F238E27FC236}">
                <a16:creationId xmlns:a16="http://schemas.microsoft.com/office/drawing/2014/main" id="{9900632A-D97C-AB0F-3FA8-EE8D95790A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228600"/>
            <a:ext cx="2667000" cy="657225"/>
          </a:xfrm>
          <a:prstGeom prst="rect">
            <a:avLst/>
          </a:prstGeom>
        </p:spPr>
      </p:pic>
    </p:spTree>
    <p:extLst>
      <p:ext uri="{BB962C8B-B14F-4D97-AF65-F5344CB8AC3E}">
        <p14:creationId xmlns:p14="http://schemas.microsoft.com/office/powerpoint/2010/main" val="2478856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4011537"/>
              </p:ext>
            </p:extLst>
          </p:nvPr>
        </p:nvGraphicFramePr>
        <p:xfrm>
          <a:off x="228600" y="1676400"/>
          <a:ext cx="6781800" cy="5029201"/>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1791653">
                <a:tc>
                  <a:txBody>
                    <a:bodyPr/>
                    <a:lstStyle/>
                    <a:p>
                      <a:pPr algn="ctr"/>
                      <a:r>
                        <a:rPr lang="es-ES" sz="2000" b="1" noProof="0" dirty="0">
                          <a:effectLst>
                            <a:outerShdw blurRad="38100" dist="38100" dir="2700000" algn="tl">
                              <a:srgbClr val="000000">
                                <a:alpha val="43137"/>
                              </a:srgbClr>
                            </a:outerShdw>
                          </a:effectLst>
                        </a:rPr>
                        <a:t>El agua para la cocción de los  fideos</a:t>
                      </a:r>
                      <a:endParaRPr lang="es-PE" sz="2000" b="1" noProof="0" dirty="0">
                        <a:effectLst>
                          <a:outerShdw blurRad="38100" dist="38100" dir="2700000" algn="tl">
                            <a:srgbClr val="000000">
                              <a:alpha val="43137"/>
                            </a:srgbClr>
                          </a:outerShdw>
                        </a:effectLst>
                      </a:endParaRPr>
                    </a:p>
                  </a:txBody>
                  <a:tcPr anchor="ctr"/>
                </a:tc>
                <a:tc>
                  <a:txBody>
                    <a:bodyPr/>
                    <a:lstStyle/>
                    <a:p>
                      <a:r>
                        <a:rPr lang="es-PE" sz="1800" b="0" noProof="0" dirty="0"/>
                        <a:t>Cuando se utiliza el agua ionizada ácida para inicio de la cocción de los fideos, los mantendrá pegajoso, duro y sabroso (fideos gruesos como el espagueti, por ejemplo, no pueden estar bien pre cocido con el agua ácida ionizada, el agua ionizada alcalina se puede utilizar).</a:t>
                      </a:r>
                    </a:p>
                  </a:txBody>
                  <a:tcPr anchor="ctr"/>
                </a:tc>
                <a:extLst>
                  <a:ext uri="{0D108BD9-81ED-4DB2-BD59-A6C34878D82A}">
                    <a16:rowId xmlns:a16="http://schemas.microsoft.com/office/drawing/2014/main" val="10000"/>
                  </a:ext>
                </a:extLst>
              </a:tr>
              <a:tr h="1665923">
                <a:tc>
                  <a:txBody>
                    <a:bodyPr/>
                    <a:lstStyle/>
                    <a:p>
                      <a:pPr algn="ctr"/>
                      <a:r>
                        <a:rPr lang="es-PE" sz="2000" b="1" noProof="0" dirty="0">
                          <a:effectLst>
                            <a:outerShdw blurRad="38100" dist="38100" dir="2700000" algn="tl">
                              <a:srgbClr val="000000">
                                <a:alpha val="43137"/>
                              </a:srgbClr>
                            </a:outerShdw>
                          </a:effectLst>
                        </a:rPr>
                        <a:t>El lavado de frutas y verduras que contiene antocianina</a:t>
                      </a:r>
                    </a:p>
                  </a:txBody>
                  <a:tcPr anchor="ctr"/>
                </a:tc>
                <a:tc>
                  <a:txBody>
                    <a:bodyPr/>
                    <a:lstStyle/>
                    <a:p>
                      <a:r>
                        <a:rPr lang="es-ES" sz="1800" dirty="0"/>
                        <a:t>Cuando los melocotones, uvas, fresas, coles, habas y espárragos son lavadas y procesadas con el agua ácida, sus colores naturales se pueden mantener sin cambio</a:t>
                      </a:r>
                      <a:endParaRPr lang="en-US" sz="1800" dirty="0"/>
                    </a:p>
                  </a:txBody>
                  <a:tcPr anchor="ctr"/>
                </a:tc>
                <a:extLst>
                  <a:ext uri="{0D108BD9-81ED-4DB2-BD59-A6C34878D82A}">
                    <a16:rowId xmlns:a16="http://schemas.microsoft.com/office/drawing/2014/main" val="10001"/>
                  </a:ext>
                </a:extLst>
              </a:tr>
              <a:tr h="1571625">
                <a:tc>
                  <a:txBody>
                    <a:bodyPr/>
                    <a:lstStyle/>
                    <a:p>
                      <a:pPr algn="ctr"/>
                      <a:r>
                        <a:rPr lang="es-PE" sz="2000" b="1" noProof="0" dirty="0">
                          <a:effectLst>
                            <a:outerShdw blurRad="38100" dist="38100" dir="2700000" algn="tl">
                              <a:srgbClr val="000000">
                                <a:alpha val="43137"/>
                              </a:srgbClr>
                            </a:outerShdw>
                          </a:effectLst>
                        </a:rPr>
                        <a:t>Cuando se prepara los platos de frituras</a:t>
                      </a:r>
                    </a:p>
                  </a:txBody>
                  <a:tcPr anchor="ctr"/>
                </a:tc>
                <a:tc>
                  <a:txBody>
                    <a:bodyPr/>
                    <a:lstStyle/>
                    <a:p>
                      <a:r>
                        <a:rPr lang="es-ES" sz="1800" dirty="0"/>
                        <a:t>Cuando se utiliza el agua ionizada ácida para la preparación de frituras, los alimentos van a ser crujiente y más sabroso</a:t>
                      </a:r>
                      <a:endParaRPr lang="en-US" sz="1800" dirty="0"/>
                    </a:p>
                  </a:txBody>
                  <a:tcPr anchor="ct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799" y="5305419"/>
            <a:ext cx="1066801" cy="124778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732" y="1828800"/>
            <a:ext cx="1066800" cy="1371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732" y="3587742"/>
            <a:ext cx="1066800" cy="1371600"/>
          </a:xfrm>
          <a:prstGeom prst="rect">
            <a:avLst/>
          </a:prstGeom>
        </p:spPr>
      </p:pic>
      <p:sp>
        <p:nvSpPr>
          <p:cNvPr id="9" name="Rectangle 8">
            <a:extLst>
              <a:ext uri="{FF2B5EF4-FFF2-40B4-BE49-F238E27FC236}">
                <a16:creationId xmlns:a16="http://schemas.microsoft.com/office/drawing/2014/main" id="{782E6E69-3483-4BA3-91FB-E07CEF1100C3}"/>
              </a:ext>
            </a:extLst>
          </p:cNvPr>
          <p:cNvSpPr/>
          <p:nvPr/>
        </p:nvSpPr>
        <p:spPr>
          <a:xfrm>
            <a:off x="0" y="762000"/>
            <a:ext cx="9144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a:ln w="11430"/>
                <a:solidFill>
                  <a:srgbClr val="FF9933"/>
                </a:solidFill>
                <a:effectLst>
                  <a:outerShdw blurRad="50800" dist="39000" dir="5460000" algn="tl">
                    <a:srgbClr val="000000">
                      <a:alpha val="38000"/>
                    </a:srgbClr>
                  </a:outerShdw>
                </a:effectLst>
              </a:rPr>
              <a:t>Cómo usar el agua acida ionizada</a:t>
            </a:r>
          </a:p>
        </p:txBody>
      </p:sp>
      <p:pic>
        <p:nvPicPr>
          <p:cNvPr id="6" name="Picture 5" descr="A screenshot of a video game&#10;&#10;Description automatically generated with medium confidence">
            <a:extLst>
              <a:ext uri="{FF2B5EF4-FFF2-40B4-BE49-F238E27FC236}">
                <a16:creationId xmlns:a16="http://schemas.microsoft.com/office/drawing/2014/main" id="{705576C4-FB5F-D289-86E0-921A85987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28600"/>
            <a:ext cx="2667000" cy="657225"/>
          </a:xfrm>
          <a:prstGeom prst="rect">
            <a:avLst/>
          </a:prstGeom>
        </p:spPr>
      </p:pic>
    </p:spTree>
    <p:extLst>
      <p:ext uri="{BB962C8B-B14F-4D97-AF65-F5344CB8AC3E}">
        <p14:creationId xmlns:p14="http://schemas.microsoft.com/office/powerpoint/2010/main" val="79560798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1502</TotalTime>
  <Words>1392</Words>
  <Application>Microsoft Office PowerPoint</Application>
  <PresentationFormat>On-screen Show (4:3)</PresentationFormat>
  <Paragraphs>93</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Carlitos</dc:creator>
  <cp:lastModifiedBy>Harold Blanco</cp:lastModifiedBy>
  <cp:revision>85</cp:revision>
  <cp:lastPrinted>2023-07-21T20:02:09Z</cp:lastPrinted>
  <dcterms:created xsi:type="dcterms:W3CDTF">2013-04-25T20:45:31Z</dcterms:created>
  <dcterms:modified xsi:type="dcterms:W3CDTF">2023-07-21T20:05:18Z</dcterms:modified>
</cp:coreProperties>
</file>